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custDataLst>
    <p:tags r:id="rId2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58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E7881D3-417E-062C-2520-3027BEC929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83A2FA6-329F-4A35-843F-7C8C531347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AD8A31-1874-433C-B550-5953F382E8C5}" type="datetimeFigureOut">
              <a:rPr lang="fr-FR" smtClean="0"/>
              <a:t>25/01/2024</a:t>
            </a:fld>
            <a:endParaRPr lang="fr-FR"/>
          </a:p>
        </p:txBody>
      </p:sp>
      <p:sp>
        <p:nvSpPr>
          <p:cNvPr id="4" name="Espace réservé du pied de page 3">
            <a:extLst>
              <a:ext uri="{FF2B5EF4-FFF2-40B4-BE49-F238E27FC236}">
                <a16:creationId xmlns:a16="http://schemas.microsoft.com/office/drawing/2014/main" id="{BCFE7B4F-0F77-B26B-A858-C102C33DB4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408AC93-AE8C-B633-9CF5-AD8A7AA6BD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04BC0A-5573-4696-B5BF-21DCC4B856D6}" type="slidenum">
              <a:rPr lang="fr-FR" smtClean="0"/>
              <a:t>‹N°›</a:t>
            </a:fld>
            <a:endParaRPr lang="fr-FR"/>
          </a:p>
        </p:txBody>
      </p:sp>
    </p:spTree>
    <p:extLst>
      <p:ext uri="{BB962C8B-B14F-4D97-AF65-F5344CB8AC3E}">
        <p14:creationId xmlns:p14="http://schemas.microsoft.com/office/powerpoint/2010/main" val="608893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D01A0-FDE7-4DDA-8D96-4651D8C372EB}" type="datetimeFigureOut">
              <a:rPr lang="fr-FR" smtClean="0"/>
              <a:t>25/01/2024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BEA13-4631-46F0-AA89-C167AE8DC1F1}" type="slidenum">
              <a:rPr lang="fr-FR" smtClean="0"/>
              <a:t>‹N°›</a:t>
            </a:fld>
            <a:endParaRPr lang="fr-FR"/>
          </a:p>
        </p:txBody>
      </p:sp>
    </p:spTree>
    <p:extLst>
      <p:ext uri="{BB962C8B-B14F-4D97-AF65-F5344CB8AC3E}">
        <p14:creationId xmlns:p14="http://schemas.microsoft.com/office/powerpoint/2010/main" val="124125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a:t>
            </a:fld>
            <a:endParaRPr lang="fr-FR"/>
          </a:p>
        </p:txBody>
      </p:sp>
    </p:spTree>
    <p:extLst>
      <p:ext uri="{BB962C8B-B14F-4D97-AF65-F5344CB8AC3E}">
        <p14:creationId xmlns:p14="http://schemas.microsoft.com/office/powerpoint/2010/main" val="198601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10</a:t>
            </a:fld>
            <a:endParaRPr lang="fr-FR"/>
          </a:p>
        </p:txBody>
      </p:sp>
    </p:spTree>
    <p:extLst>
      <p:ext uri="{BB962C8B-B14F-4D97-AF65-F5344CB8AC3E}">
        <p14:creationId xmlns:p14="http://schemas.microsoft.com/office/powerpoint/2010/main" val="1286966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11</a:t>
            </a:fld>
            <a:endParaRPr lang="fr-FR"/>
          </a:p>
        </p:txBody>
      </p:sp>
    </p:spTree>
    <p:extLst>
      <p:ext uri="{BB962C8B-B14F-4D97-AF65-F5344CB8AC3E}">
        <p14:creationId xmlns:p14="http://schemas.microsoft.com/office/powerpoint/2010/main" val="402971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12</a:t>
            </a:fld>
            <a:endParaRPr lang="fr-FR"/>
          </a:p>
        </p:txBody>
      </p:sp>
    </p:spTree>
    <p:extLst>
      <p:ext uri="{BB962C8B-B14F-4D97-AF65-F5344CB8AC3E}">
        <p14:creationId xmlns:p14="http://schemas.microsoft.com/office/powerpoint/2010/main" val="42392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13</a:t>
            </a:fld>
            <a:endParaRPr lang="fr-FR"/>
          </a:p>
        </p:txBody>
      </p:sp>
    </p:spTree>
    <p:extLst>
      <p:ext uri="{BB962C8B-B14F-4D97-AF65-F5344CB8AC3E}">
        <p14:creationId xmlns:p14="http://schemas.microsoft.com/office/powerpoint/2010/main" val="308896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14</a:t>
            </a:fld>
            <a:endParaRPr lang="fr-FR"/>
          </a:p>
        </p:txBody>
      </p:sp>
    </p:spTree>
    <p:extLst>
      <p:ext uri="{BB962C8B-B14F-4D97-AF65-F5344CB8AC3E}">
        <p14:creationId xmlns:p14="http://schemas.microsoft.com/office/powerpoint/2010/main" val="315170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15</a:t>
            </a:fld>
            <a:endParaRPr lang="fr-FR"/>
          </a:p>
        </p:txBody>
      </p:sp>
    </p:spTree>
    <p:extLst>
      <p:ext uri="{BB962C8B-B14F-4D97-AF65-F5344CB8AC3E}">
        <p14:creationId xmlns:p14="http://schemas.microsoft.com/office/powerpoint/2010/main" val="1551846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BEA13-4631-46F0-AA89-C167AE8DC1F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66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2</a:t>
            </a:fld>
            <a:endParaRPr lang="fr-FR"/>
          </a:p>
        </p:txBody>
      </p:sp>
    </p:spTree>
    <p:extLst>
      <p:ext uri="{BB962C8B-B14F-4D97-AF65-F5344CB8AC3E}">
        <p14:creationId xmlns:p14="http://schemas.microsoft.com/office/powerpoint/2010/main" val="382923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3</a:t>
            </a:fld>
            <a:endParaRPr lang="fr-FR"/>
          </a:p>
        </p:txBody>
      </p:sp>
    </p:spTree>
    <p:extLst>
      <p:ext uri="{BB962C8B-B14F-4D97-AF65-F5344CB8AC3E}">
        <p14:creationId xmlns:p14="http://schemas.microsoft.com/office/powerpoint/2010/main" val="401452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4</a:t>
            </a:fld>
            <a:endParaRPr lang="fr-FR"/>
          </a:p>
        </p:txBody>
      </p:sp>
    </p:spTree>
    <p:extLst>
      <p:ext uri="{BB962C8B-B14F-4D97-AF65-F5344CB8AC3E}">
        <p14:creationId xmlns:p14="http://schemas.microsoft.com/office/powerpoint/2010/main" val="103519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5</a:t>
            </a:fld>
            <a:endParaRPr lang="fr-FR"/>
          </a:p>
        </p:txBody>
      </p:sp>
    </p:spTree>
    <p:extLst>
      <p:ext uri="{BB962C8B-B14F-4D97-AF65-F5344CB8AC3E}">
        <p14:creationId xmlns:p14="http://schemas.microsoft.com/office/powerpoint/2010/main" val="58892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6</a:t>
            </a:fld>
            <a:endParaRPr lang="fr-FR"/>
          </a:p>
        </p:txBody>
      </p:sp>
    </p:spTree>
    <p:extLst>
      <p:ext uri="{BB962C8B-B14F-4D97-AF65-F5344CB8AC3E}">
        <p14:creationId xmlns:p14="http://schemas.microsoft.com/office/powerpoint/2010/main" val="102074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7</a:t>
            </a:fld>
            <a:endParaRPr lang="fr-FR"/>
          </a:p>
        </p:txBody>
      </p:sp>
    </p:spTree>
    <p:extLst>
      <p:ext uri="{BB962C8B-B14F-4D97-AF65-F5344CB8AC3E}">
        <p14:creationId xmlns:p14="http://schemas.microsoft.com/office/powerpoint/2010/main" val="907747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8</a:t>
            </a:fld>
            <a:endParaRPr lang="fr-FR"/>
          </a:p>
        </p:txBody>
      </p:sp>
    </p:spTree>
    <p:extLst>
      <p:ext uri="{BB962C8B-B14F-4D97-AF65-F5344CB8AC3E}">
        <p14:creationId xmlns:p14="http://schemas.microsoft.com/office/powerpoint/2010/main" val="185865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9</a:t>
            </a:fld>
            <a:endParaRPr lang="fr-FR"/>
          </a:p>
        </p:txBody>
      </p:sp>
    </p:spTree>
    <p:extLst>
      <p:ext uri="{BB962C8B-B14F-4D97-AF65-F5344CB8AC3E}">
        <p14:creationId xmlns:p14="http://schemas.microsoft.com/office/powerpoint/2010/main" val="89666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72ABE-E470-9C94-B9F9-7553A89DD6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C74534-19DD-FC5D-C97F-C70DACB37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8F315E2-70CE-089F-B364-560A041EBB57}"/>
              </a:ext>
            </a:extLst>
          </p:cNvPr>
          <p:cNvSpPr>
            <a:spLocks noGrp="1"/>
          </p:cNvSpPr>
          <p:nvPr>
            <p:ph type="dt" sz="half" idx="10"/>
          </p:nvPr>
        </p:nvSpPr>
        <p:spPr/>
        <p:txBody>
          <a:bodyPr/>
          <a:lstStyle/>
          <a:p>
            <a:fld id="{45C3E7C7-8CDB-47B6-8AF0-68F82BCBCD7A}" type="datetime1">
              <a:rPr lang="fr-FR" smtClean="0"/>
              <a:t>25/01/2024</a:t>
            </a:fld>
            <a:endParaRPr lang="fr-FR"/>
          </a:p>
        </p:txBody>
      </p:sp>
      <p:sp>
        <p:nvSpPr>
          <p:cNvPr id="5" name="Espace réservé du pied de page 4">
            <a:extLst>
              <a:ext uri="{FF2B5EF4-FFF2-40B4-BE49-F238E27FC236}">
                <a16:creationId xmlns:a16="http://schemas.microsoft.com/office/drawing/2014/main" id="{B81A25E5-23DE-6455-8D45-5B39A020BEF9}"/>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B19BD9FB-22ED-8C71-51AB-7EF687B43C1E}"/>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92538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B55AA-C162-30EB-8786-A4E66FC07D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21F5F1D-F93C-BA23-A43C-56BD2FEC0F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496C0A-4A5B-ED7E-4963-37ED28AB0076}"/>
              </a:ext>
            </a:extLst>
          </p:cNvPr>
          <p:cNvSpPr>
            <a:spLocks noGrp="1"/>
          </p:cNvSpPr>
          <p:nvPr>
            <p:ph type="dt" sz="half" idx="10"/>
          </p:nvPr>
        </p:nvSpPr>
        <p:spPr/>
        <p:txBody>
          <a:bodyPr/>
          <a:lstStyle/>
          <a:p>
            <a:fld id="{73F91597-8E66-4311-9429-E3CA9A055309}" type="datetime1">
              <a:rPr lang="fr-FR" smtClean="0"/>
              <a:t>25/01/2024</a:t>
            </a:fld>
            <a:endParaRPr lang="fr-FR"/>
          </a:p>
        </p:txBody>
      </p:sp>
      <p:sp>
        <p:nvSpPr>
          <p:cNvPr id="5" name="Espace réservé du pied de page 4">
            <a:extLst>
              <a:ext uri="{FF2B5EF4-FFF2-40B4-BE49-F238E27FC236}">
                <a16:creationId xmlns:a16="http://schemas.microsoft.com/office/drawing/2014/main" id="{21DCF62B-1648-36C5-4B10-24A29F2BD928}"/>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361E71E7-830B-ADAD-6477-4BB0CE753B29}"/>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60284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2789DD-5604-F448-31D0-064010A4D11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B1AFD2-D04D-071E-5F8B-325E9F80E93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BE996C-B5BA-C499-6D9F-83C0A2D0DDEB}"/>
              </a:ext>
            </a:extLst>
          </p:cNvPr>
          <p:cNvSpPr>
            <a:spLocks noGrp="1"/>
          </p:cNvSpPr>
          <p:nvPr>
            <p:ph type="dt" sz="half" idx="10"/>
          </p:nvPr>
        </p:nvSpPr>
        <p:spPr/>
        <p:txBody>
          <a:bodyPr/>
          <a:lstStyle/>
          <a:p>
            <a:fld id="{0A5F9806-A944-441D-AF39-41097264B507}" type="datetime1">
              <a:rPr lang="fr-FR" smtClean="0"/>
              <a:t>25/01/2024</a:t>
            </a:fld>
            <a:endParaRPr lang="fr-FR"/>
          </a:p>
        </p:txBody>
      </p:sp>
      <p:sp>
        <p:nvSpPr>
          <p:cNvPr id="5" name="Espace réservé du pied de page 4">
            <a:extLst>
              <a:ext uri="{FF2B5EF4-FFF2-40B4-BE49-F238E27FC236}">
                <a16:creationId xmlns:a16="http://schemas.microsoft.com/office/drawing/2014/main" id="{BC395AC7-9CFB-6E28-284E-01C7383906B6}"/>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1231EE02-D6F3-A2FF-85DF-BF04C4EF0767}"/>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90313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40FAA-43BE-3903-6020-68EFD250CE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358784-EDB9-75C0-B16A-46C3F2218B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5D9D3F-FE02-95AA-F7B9-E761F4AC194A}"/>
              </a:ext>
            </a:extLst>
          </p:cNvPr>
          <p:cNvSpPr>
            <a:spLocks noGrp="1"/>
          </p:cNvSpPr>
          <p:nvPr>
            <p:ph type="dt" sz="half" idx="10"/>
          </p:nvPr>
        </p:nvSpPr>
        <p:spPr/>
        <p:txBody>
          <a:bodyPr/>
          <a:lstStyle/>
          <a:p>
            <a:fld id="{9609ABAF-DEEB-4024-BBBA-6E58EEE85083}" type="datetime1">
              <a:rPr lang="fr-FR" smtClean="0"/>
              <a:t>25/01/2024</a:t>
            </a:fld>
            <a:endParaRPr lang="fr-FR"/>
          </a:p>
        </p:txBody>
      </p:sp>
      <p:sp>
        <p:nvSpPr>
          <p:cNvPr id="5" name="Espace réservé du pied de page 4">
            <a:extLst>
              <a:ext uri="{FF2B5EF4-FFF2-40B4-BE49-F238E27FC236}">
                <a16:creationId xmlns:a16="http://schemas.microsoft.com/office/drawing/2014/main" id="{7D15B408-08AA-0D27-05E5-FBAD9EA6A2FE}"/>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5981120D-AEBE-8BA4-788F-A7075A334980}"/>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05003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8EFE7-A31F-BCD5-6A4C-6AD4EC2764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210B580-F2A9-68A0-9485-8F8D2E22C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DF9039B-525C-73B3-A03B-2720E82F05D3}"/>
              </a:ext>
            </a:extLst>
          </p:cNvPr>
          <p:cNvSpPr>
            <a:spLocks noGrp="1"/>
          </p:cNvSpPr>
          <p:nvPr>
            <p:ph type="dt" sz="half" idx="10"/>
          </p:nvPr>
        </p:nvSpPr>
        <p:spPr/>
        <p:txBody>
          <a:bodyPr/>
          <a:lstStyle/>
          <a:p>
            <a:fld id="{DC3C482B-890A-4CEC-95AD-5CAB5D7CC20D}" type="datetime1">
              <a:rPr lang="fr-FR" smtClean="0"/>
              <a:t>25/01/2024</a:t>
            </a:fld>
            <a:endParaRPr lang="fr-FR"/>
          </a:p>
        </p:txBody>
      </p:sp>
      <p:sp>
        <p:nvSpPr>
          <p:cNvPr id="5" name="Espace réservé du pied de page 4">
            <a:extLst>
              <a:ext uri="{FF2B5EF4-FFF2-40B4-BE49-F238E27FC236}">
                <a16:creationId xmlns:a16="http://schemas.microsoft.com/office/drawing/2014/main" id="{4DE6F326-62A1-A8F8-82FB-9D14EEF4E6C9}"/>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E963910F-0F87-98F5-C8EE-D191C71FB097}"/>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209060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086A5-DE6B-4842-813D-EE288CE2F9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63F4D4-0635-0CBE-8C87-77731320F06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680C61D-32EB-33D9-CE79-905C919D883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60368DF-FC31-6EDA-5BA1-F95AC7E44B7C}"/>
              </a:ext>
            </a:extLst>
          </p:cNvPr>
          <p:cNvSpPr>
            <a:spLocks noGrp="1"/>
          </p:cNvSpPr>
          <p:nvPr>
            <p:ph type="dt" sz="half" idx="10"/>
          </p:nvPr>
        </p:nvSpPr>
        <p:spPr/>
        <p:txBody>
          <a:bodyPr/>
          <a:lstStyle/>
          <a:p>
            <a:fld id="{1C3BB31B-154F-4892-A01D-A58651BA35B3}" type="datetime1">
              <a:rPr lang="fr-FR" smtClean="0"/>
              <a:t>25/01/2024</a:t>
            </a:fld>
            <a:endParaRPr lang="fr-FR"/>
          </a:p>
        </p:txBody>
      </p:sp>
      <p:sp>
        <p:nvSpPr>
          <p:cNvPr id="6" name="Espace réservé du pied de page 5">
            <a:extLst>
              <a:ext uri="{FF2B5EF4-FFF2-40B4-BE49-F238E27FC236}">
                <a16:creationId xmlns:a16="http://schemas.microsoft.com/office/drawing/2014/main" id="{A8FADEAD-A4E3-6FDD-59F1-8F9887CE6ABE}"/>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5EE913B7-724E-80C2-1E01-D8806266FCE1}"/>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261204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243551-E3F6-AA97-73B4-1FF9F5D3825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902513B-D8E6-9C44-3762-2B5DE85415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7DC3566-3E9A-24FD-8B46-4E2E531A0D8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4FEFD8-2742-2189-9464-59BB04877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20050D-143B-12A4-6618-008A14C0E65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339AF0-9AC3-1EAD-7F32-C291C8D7AD8E}"/>
              </a:ext>
            </a:extLst>
          </p:cNvPr>
          <p:cNvSpPr>
            <a:spLocks noGrp="1"/>
          </p:cNvSpPr>
          <p:nvPr>
            <p:ph type="dt" sz="half" idx="10"/>
          </p:nvPr>
        </p:nvSpPr>
        <p:spPr/>
        <p:txBody>
          <a:bodyPr/>
          <a:lstStyle/>
          <a:p>
            <a:fld id="{79C2B8C1-7DAD-4625-B938-85B0503E8869}" type="datetime1">
              <a:rPr lang="fr-FR" smtClean="0"/>
              <a:t>25/01/2024</a:t>
            </a:fld>
            <a:endParaRPr lang="fr-FR"/>
          </a:p>
        </p:txBody>
      </p:sp>
      <p:sp>
        <p:nvSpPr>
          <p:cNvPr id="8" name="Espace réservé du pied de page 7">
            <a:extLst>
              <a:ext uri="{FF2B5EF4-FFF2-40B4-BE49-F238E27FC236}">
                <a16:creationId xmlns:a16="http://schemas.microsoft.com/office/drawing/2014/main" id="{CED2762A-89ED-79FE-50DB-8D260DDA5976}"/>
              </a:ext>
            </a:extLst>
          </p:cNvPr>
          <p:cNvSpPr>
            <a:spLocks noGrp="1"/>
          </p:cNvSpPr>
          <p:nvPr>
            <p:ph type="ftr" sz="quarter" idx="11"/>
          </p:nvPr>
        </p:nvSpPr>
        <p:spPr/>
        <p:txBody>
          <a:bodyPr/>
          <a:lstStyle/>
          <a:p>
            <a:r>
              <a:rPr lang="fr-FR"/>
              <a:t>Prof-TC</a:t>
            </a:r>
          </a:p>
        </p:txBody>
      </p:sp>
      <p:sp>
        <p:nvSpPr>
          <p:cNvPr id="9" name="Espace réservé du numéro de diapositive 8">
            <a:extLst>
              <a:ext uri="{FF2B5EF4-FFF2-40B4-BE49-F238E27FC236}">
                <a16:creationId xmlns:a16="http://schemas.microsoft.com/office/drawing/2014/main" id="{34CC2562-8499-0226-3F9A-1AF17B70BCA3}"/>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41814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391B9-DB16-A4C9-490A-A38389EC09D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28D9A0E-E6EF-57CE-0E07-EC3ABFCD15C0}"/>
              </a:ext>
            </a:extLst>
          </p:cNvPr>
          <p:cNvSpPr>
            <a:spLocks noGrp="1"/>
          </p:cNvSpPr>
          <p:nvPr>
            <p:ph type="dt" sz="half" idx="10"/>
          </p:nvPr>
        </p:nvSpPr>
        <p:spPr/>
        <p:txBody>
          <a:bodyPr/>
          <a:lstStyle/>
          <a:p>
            <a:fld id="{BDC9F27F-88A4-4731-9F2F-977E9F8E745A}" type="datetime1">
              <a:rPr lang="fr-FR" smtClean="0"/>
              <a:t>25/01/2024</a:t>
            </a:fld>
            <a:endParaRPr lang="fr-FR"/>
          </a:p>
        </p:txBody>
      </p:sp>
      <p:sp>
        <p:nvSpPr>
          <p:cNvPr id="4" name="Espace réservé du pied de page 3">
            <a:extLst>
              <a:ext uri="{FF2B5EF4-FFF2-40B4-BE49-F238E27FC236}">
                <a16:creationId xmlns:a16="http://schemas.microsoft.com/office/drawing/2014/main" id="{079096F4-2EA0-5D5B-0B71-EF877AD5925D}"/>
              </a:ext>
            </a:extLst>
          </p:cNvPr>
          <p:cNvSpPr>
            <a:spLocks noGrp="1"/>
          </p:cNvSpPr>
          <p:nvPr>
            <p:ph type="ftr" sz="quarter" idx="11"/>
          </p:nvPr>
        </p:nvSpPr>
        <p:spPr/>
        <p:txBody>
          <a:bodyPr/>
          <a:lstStyle/>
          <a:p>
            <a:r>
              <a:rPr lang="fr-FR"/>
              <a:t>Prof-TC</a:t>
            </a:r>
          </a:p>
        </p:txBody>
      </p:sp>
      <p:sp>
        <p:nvSpPr>
          <p:cNvPr id="5" name="Espace réservé du numéro de diapositive 4">
            <a:extLst>
              <a:ext uri="{FF2B5EF4-FFF2-40B4-BE49-F238E27FC236}">
                <a16:creationId xmlns:a16="http://schemas.microsoft.com/office/drawing/2014/main" id="{A11D3648-7CF3-B592-4AA3-B9BD3F9F984C}"/>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56444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5F34267-7130-8A7F-8D95-BBEA1A435663}"/>
              </a:ext>
            </a:extLst>
          </p:cNvPr>
          <p:cNvSpPr>
            <a:spLocks noGrp="1"/>
          </p:cNvSpPr>
          <p:nvPr>
            <p:ph type="dt" sz="half" idx="10"/>
          </p:nvPr>
        </p:nvSpPr>
        <p:spPr/>
        <p:txBody>
          <a:bodyPr/>
          <a:lstStyle/>
          <a:p>
            <a:fld id="{0A74A163-A1CE-4ACD-968D-64AD5C962EA8}" type="datetime1">
              <a:rPr lang="fr-FR" smtClean="0"/>
              <a:t>25/01/2024</a:t>
            </a:fld>
            <a:endParaRPr lang="fr-FR"/>
          </a:p>
        </p:txBody>
      </p:sp>
      <p:sp>
        <p:nvSpPr>
          <p:cNvPr id="3" name="Espace réservé du pied de page 2">
            <a:extLst>
              <a:ext uri="{FF2B5EF4-FFF2-40B4-BE49-F238E27FC236}">
                <a16:creationId xmlns:a16="http://schemas.microsoft.com/office/drawing/2014/main" id="{D35FC692-3556-1CF1-5D28-CD8F4A0F5947}"/>
              </a:ext>
            </a:extLst>
          </p:cNvPr>
          <p:cNvSpPr>
            <a:spLocks noGrp="1"/>
          </p:cNvSpPr>
          <p:nvPr>
            <p:ph type="ftr" sz="quarter" idx="11"/>
          </p:nvPr>
        </p:nvSpPr>
        <p:spPr/>
        <p:txBody>
          <a:bodyPr/>
          <a:lstStyle/>
          <a:p>
            <a:r>
              <a:rPr lang="fr-FR"/>
              <a:t>Prof-TC</a:t>
            </a:r>
          </a:p>
        </p:txBody>
      </p:sp>
      <p:sp>
        <p:nvSpPr>
          <p:cNvPr id="4" name="Espace réservé du numéro de diapositive 3">
            <a:extLst>
              <a:ext uri="{FF2B5EF4-FFF2-40B4-BE49-F238E27FC236}">
                <a16:creationId xmlns:a16="http://schemas.microsoft.com/office/drawing/2014/main" id="{A9ABD4AF-F079-4F49-4148-2EA91733C761}"/>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30393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2B905-A09E-781A-2299-6BDCDC9EE5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3F94CB5-C607-8761-0E34-79EEC547C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A34FA9-CF9F-0586-5C73-F009CDD48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E6EEF48-77D3-BC67-31DD-A62E4671C259}"/>
              </a:ext>
            </a:extLst>
          </p:cNvPr>
          <p:cNvSpPr>
            <a:spLocks noGrp="1"/>
          </p:cNvSpPr>
          <p:nvPr>
            <p:ph type="dt" sz="half" idx="10"/>
          </p:nvPr>
        </p:nvSpPr>
        <p:spPr/>
        <p:txBody>
          <a:bodyPr/>
          <a:lstStyle/>
          <a:p>
            <a:fld id="{F3813511-ACE1-43CF-9D14-1F45F9B6D5A1}" type="datetime1">
              <a:rPr lang="fr-FR" smtClean="0"/>
              <a:t>25/01/2024</a:t>
            </a:fld>
            <a:endParaRPr lang="fr-FR"/>
          </a:p>
        </p:txBody>
      </p:sp>
      <p:sp>
        <p:nvSpPr>
          <p:cNvPr id="6" name="Espace réservé du pied de page 5">
            <a:extLst>
              <a:ext uri="{FF2B5EF4-FFF2-40B4-BE49-F238E27FC236}">
                <a16:creationId xmlns:a16="http://schemas.microsoft.com/office/drawing/2014/main" id="{F78B7F94-0E26-CC71-3CF9-EDB7E6072859}"/>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84FF3B34-9313-A83C-A266-5DA4082A4C08}"/>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413140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B58F7-EF31-4023-D772-BADE84D737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538A7E0-EA4A-D499-FA1F-76D8BF62C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DA40188-C727-5CF7-2B48-09F3D9C50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AD568E-E019-B6E4-B0ED-8D8246C1B1D4}"/>
              </a:ext>
            </a:extLst>
          </p:cNvPr>
          <p:cNvSpPr>
            <a:spLocks noGrp="1"/>
          </p:cNvSpPr>
          <p:nvPr>
            <p:ph type="dt" sz="half" idx="10"/>
          </p:nvPr>
        </p:nvSpPr>
        <p:spPr/>
        <p:txBody>
          <a:bodyPr/>
          <a:lstStyle/>
          <a:p>
            <a:fld id="{4362D16D-4815-4603-A21A-37F7ADF86A35}" type="datetime1">
              <a:rPr lang="fr-FR" smtClean="0"/>
              <a:t>25/01/2024</a:t>
            </a:fld>
            <a:endParaRPr lang="fr-FR"/>
          </a:p>
        </p:txBody>
      </p:sp>
      <p:sp>
        <p:nvSpPr>
          <p:cNvPr id="6" name="Espace réservé du pied de page 5">
            <a:extLst>
              <a:ext uri="{FF2B5EF4-FFF2-40B4-BE49-F238E27FC236}">
                <a16:creationId xmlns:a16="http://schemas.microsoft.com/office/drawing/2014/main" id="{8F0CB262-F9C8-4281-D327-3529678DD3F4}"/>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F571F80B-FB8E-9D02-1F03-8980C848A9FA}"/>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40213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D8928DC-7F99-2333-C24C-AC6D6C819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973E1A2-5A7A-7F73-436D-A348A9783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D7A78D-D1E5-A6FC-8D2D-3A499115A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0C8E0-EBE6-4139-A885-B48C2CC6E427}" type="datetime1">
              <a:rPr lang="fr-FR" smtClean="0"/>
              <a:t>25/01/2024</a:t>
            </a:fld>
            <a:endParaRPr lang="fr-FR"/>
          </a:p>
        </p:txBody>
      </p:sp>
      <p:sp>
        <p:nvSpPr>
          <p:cNvPr id="5" name="Espace réservé du pied de page 4">
            <a:extLst>
              <a:ext uri="{FF2B5EF4-FFF2-40B4-BE49-F238E27FC236}">
                <a16:creationId xmlns:a16="http://schemas.microsoft.com/office/drawing/2014/main" id="{726624AB-EC8D-095B-957C-AA8F9A456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Prof-TC</a:t>
            </a:r>
          </a:p>
        </p:txBody>
      </p:sp>
      <p:sp>
        <p:nvSpPr>
          <p:cNvPr id="6" name="Espace réservé du numéro de diapositive 5">
            <a:extLst>
              <a:ext uri="{FF2B5EF4-FFF2-40B4-BE49-F238E27FC236}">
                <a16:creationId xmlns:a16="http://schemas.microsoft.com/office/drawing/2014/main" id="{46BD2755-3549-4236-8922-DCDFC7497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85A3E-F755-4605-8D2D-1C7CC6632459}" type="slidenum">
              <a:rPr lang="fr-FR" smtClean="0"/>
              <a:t>‹N°›</a:t>
            </a:fld>
            <a:endParaRPr lang="fr-FR"/>
          </a:p>
        </p:txBody>
      </p:sp>
    </p:spTree>
    <p:extLst>
      <p:ext uri="{BB962C8B-B14F-4D97-AF65-F5344CB8AC3E}">
        <p14:creationId xmlns:p14="http://schemas.microsoft.com/office/powerpoint/2010/main" val="393311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ZoneTexte 5">
            <a:extLst>
              <a:ext uri="{FF2B5EF4-FFF2-40B4-BE49-F238E27FC236}">
                <a16:creationId xmlns:a16="http://schemas.microsoft.com/office/drawing/2014/main" id="{8E1EF46F-BFFD-EC1E-3EBA-34FDDB5B9655}"/>
              </a:ext>
            </a:extLst>
          </p:cNvPr>
          <p:cNvSpPr txBox="1"/>
          <p:nvPr/>
        </p:nvSpPr>
        <p:spPr>
          <a:xfrm>
            <a:off x="2354" y="0"/>
            <a:ext cx="12189646" cy="646331"/>
          </a:xfrm>
          <a:prstGeom prst="rect">
            <a:avLst/>
          </a:prstGeom>
          <a:noFill/>
        </p:spPr>
        <p:txBody>
          <a:bodyPr wrap="square">
            <a:spAutoFit/>
          </a:bodyPr>
          <a:lstStyle/>
          <a:p>
            <a:pPr algn="ctr"/>
            <a:r>
              <a:rPr lang="fr-FR" sz="36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CORPS PURS ET MELANGES</a:t>
            </a:r>
            <a:endParaRPr lang="fr-FR" sz="3600" dirty="0"/>
          </a:p>
        </p:txBody>
      </p:sp>
      <p:sp>
        <p:nvSpPr>
          <p:cNvPr id="8" name="ZoneTexte 7">
            <a:extLst>
              <a:ext uri="{FF2B5EF4-FFF2-40B4-BE49-F238E27FC236}">
                <a16:creationId xmlns:a16="http://schemas.microsoft.com/office/drawing/2014/main" id="{0BFCF95A-06F6-4E49-44E0-1CAD8D7C9C3F}"/>
              </a:ext>
            </a:extLst>
          </p:cNvPr>
          <p:cNvSpPr txBox="1"/>
          <p:nvPr/>
        </p:nvSpPr>
        <p:spPr>
          <a:xfrm>
            <a:off x="0" y="2305615"/>
            <a:ext cx="12192000" cy="2246769"/>
          </a:xfrm>
          <a:prstGeom prst="rect">
            <a:avLst/>
          </a:prstGeom>
          <a:noFill/>
        </p:spPr>
        <p:txBody>
          <a:bodyPr wrap="square">
            <a:spAutoFit/>
          </a:bodyPr>
          <a:lstStyle/>
          <a:p>
            <a:pPr algn="ctr"/>
            <a:r>
              <a:rPr lang="fr-FR" sz="28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Physique Chimie</a:t>
            </a:r>
          </a:p>
          <a:p>
            <a:pPr algn="ctr"/>
            <a:endParaRPr lang="fr-FR" sz="2800" b="1" dirty="0">
              <a:solidFill>
                <a:srgbClr val="0070C0"/>
              </a:solidFill>
              <a:latin typeface="Comic Sans MS" panose="030F0702030302020204" pitchFamily="66" charset="0"/>
              <a:cs typeface="Arial" panose="020B0604020202020204" pitchFamily="34" charset="0"/>
            </a:endParaRPr>
          </a:p>
          <a:p>
            <a:pPr algn="ctr"/>
            <a:r>
              <a:rPr lang="fr-FR" sz="2800" b="1" dirty="0">
                <a:solidFill>
                  <a:srgbClr val="0070C0"/>
                </a:solidFill>
                <a:latin typeface="Comic Sans MS" panose="030F0702030302020204" pitchFamily="66" charset="0"/>
                <a:cs typeface="Arial" panose="020B0604020202020204" pitchFamily="34" charset="0"/>
              </a:rPr>
              <a:t>Seconde</a:t>
            </a:r>
          </a:p>
          <a:p>
            <a:pPr algn="ctr"/>
            <a:endParaRPr lang="fr-FR" sz="2800" b="1" dirty="0">
              <a:solidFill>
                <a:srgbClr val="0070C0"/>
              </a:solidFill>
              <a:latin typeface="Comic Sans MS" panose="030F0702030302020204" pitchFamily="66" charset="0"/>
              <a:cs typeface="Arial" panose="020B0604020202020204" pitchFamily="34" charset="0"/>
            </a:endParaRPr>
          </a:p>
          <a:p>
            <a:pPr algn="ctr"/>
            <a:r>
              <a:rPr lang="fr-FR" sz="2800" b="1" dirty="0">
                <a:solidFill>
                  <a:srgbClr val="0070C0"/>
                </a:solidFill>
                <a:latin typeface="Comic Sans MS" panose="030F0702030302020204" pitchFamily="66" charset="0"/>
                <a:cs typeface="Arial" panose="020B0604020202020204" pitchFamily="34" charset="0"/>
              </a:rPr>
              <a:t>www.prof-tc.fr</a:t>
            </a:r>
            <a:endParaRPr lang="fr-FR" sz="2800" dirty="0">
              <a:solidFill>
                <a:srgbClr val="0070C0"/>
              </a:solidFill>
            </a:endParaRPr>
          </a:p>
        </p:txBody>
      </p:sp>
    </p:spTree>
    <p:extLst>
      <p:ext uri="{BB962C8B-B14F-4D97-AF65-F5344CB8AC3E}">
        <p14:creationId xmlns:p14="http://schemas.microsoft.com/office/powerpoint/2010/main" val="240277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DC5CB53E-0BC5-E03D-E791-42D580CE16CB}"/>
              </a:ext>
            </a:extLst>
          </p:cNvPr>
          <p:cNvSpPr txBox="1"/>
          <p:nvPr/>
        </p:nvSpPr>
        <p:spPr>
          <a:xfrm>
            <a:off x="0" y="0"/>
            <a:ext cx="12192000" cy="523220"/>
          </a:xfrm>
          <a:prstGeom prst="rect">
            <a:avLst/>
          </a:prstGeom>
          <a:noFill/>
        </p:spPr>
        <p:txBody>
          <a:bodyPr wrap="square">
            <a:spAutoFit/>
          </a:bodyPr>
          <a:lstStyle/>
          <a:p>
            <a:pPr algn="ctr"/>
            <a:r>
              <a:rPr lang="fr-FR" sz="2800" b="1" dirty="0">
                <a:effectLst/>
                <a:latin typeface="Comic Sans MS" panose="030F0702030302020204" pitchFamily="66" charset="0"/>
                <a:ea typeface="Calibri" panose="020F0502020204030204" pitchFamily="34" charset="0"/>
                <a:cs typeface="Arial" panose="020B0604020202020204" pitchFamily="34" charset="0"/>
              </a:rPr>
              <a:t>Le test du dihydrogène</a:t>
            </a:r>
            <a:endParaRPr lang="fr-FR" sz="2800" dirty="0"/>
          </a:p>
        </p:txBody>
      </p:sp>
      <p:sp>
        <p:nvSpPr>
          <p:cNvPr id="6" name="ZoneTexte 5">
            <a:extLst>
              <a:ext uri="{FF2B5EF4-FFF2-40B4-BE49-F238E27FC236}">
                <a16:creationId xmlns:a16="http://schemas.microsoft.com/office/drawing/2014/main" id="{F3DEF506-A9A2-E15B-1AC6-5A05E59BFCD6}"/>
              </a:ext>
            </a:extLst>
          </p:cNvPr>
          <p:cNvSpPr txBox="1"/>
          <p:nvPr/>
        </p:nvSpPr>
        <p:spPr>
          <a:xfrm>
            <a:off x="-1464" y="830635"/>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Il est positif si, en présence d’une flamme, un gaz réalise une combustion explosive accompagnée d’une détonation.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A0C93E1A-35B4-1EC5-2BEC-C89E5B649E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36" y="1876842"/>
            <a:ext cx="9239328" cy="4150523"/>
          </a:xfrm>
          <a:prstGeom prst="rect">
            <a:avLst/>
          </a:prstGeom>
          <a:noFill/>
          <a:ln>
            <a:noFill/>
          </a:ln>
        </p:spPr>
      </p:pic>
    </p:spTree>
    <p:extLst>
      <p:ext uri="{BB962C8B-B14F-4D97-AF65-F5344CB8AC3E}">
        <p14:creationId xmlns:p14="http://schemas.microsoft.com/office/powerpoint/2010/main" val="303793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6708D344-349A-0F71-9912-8C1CD3EDB6CD}"/>
              </a:ext>
            </a:extLst>
          </p:cNvPr>
          <p:cNvSpPr txBox="1"/>
          <p:nvPr/>
        </p:nvSpPr>
        <p:spPr>
          <a:xfrm>
            <a:off x="-1464" y="0"/>
            <a:ext cx="12192000" cy="523220"/>
          </a:xfrm>
          <a:prstGeom prst="rect">
            <a:avLst/>
          </a:prstGeom>
          <a:noFill/>
        </p:spPr>
        <p:txBody>
          <a:bodyPr wrap="square">
            <a:spAutoFit/>
          </a:bodyPr>
          <a:lstStyle/>
          <a:p>
            <a:pPr algn="ctr"/>
            <a:r>
              <a:rPr lang="fr-FR" sz="2800" b="1" dirty="0">
                <a:effectLst/>
                <a:latin typeface="Comic Sans MS" panose="030F0702030302020204" pitchFamily="66" charset="0"/>
                <a:ea typeface="Calibri" panose="020F0502020204030204" pitchFamily="34" charset="0"/>
                <a:cs typeface="Arial" panose="020B0604020202020204" pitchFamily="34" charset="0"/>
              </a:rPr>
              <a:t>Le test du dioxygène pur</a:t>
            </a:r>
            <a:endParaRPr lang="fr-FR" sz="2800" dirty="0"/>
          </a:p>
        </p:txBody>
      </p:sp>
      <p:sp>
        <p:nvSpPr>
          <p:cNvPr id="6" name="ZoneTexte 5">
            <a:extLst>
              <a:ext uri="{FF2B5EF4-FFF2-40B4-BE49-F238E27FC236}">
                <a16:creationId xmlns:a16="http://schemas.microsoft.com/office/drawing/2014/main" id="{981355F7-C853-33CC-3ED1-0FA01D509E33}"/>
              </a:ext>
            </a:extLst>
          </p:cNvPr>
          <p:cNvSpPr txBox="1"/>
          <p:nvPr/>
        </p:nvSpPr>
        <p:spPr>
          <a:xfrm>
            <a:off x="0" y="821840"/>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une bûchette incandescente plongée dans un récipient s’enflamme alors le gaz contenu est du dioxygène pur.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32C13350-11B6-A50C-3040-E06A0CF935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26" y="1984799"/>
            <a:ext cx="12087947" cy="3950009"/>
          </a:xfrm>
          <a:prstGeom prst="rect">
            <a:avLst/>
          </a:prstGeom>
          <a:noFill/>
          <a:ln>
            <a:noFill/>
          </a:ln>
        </p:spPr>
      </p:pic>
    </p:spTree>
    <p:extLst>
      <p:ext uri="{BB962C8B-B14F-4D97-AF65-F5344CB8AC3E}">
        <p14:creationId xmlns:p14="http://schemas.microsoft.com/office/powerpoint/2010/main" val="298609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2A6337CD-08C3-02F9-B0C9-5BE90679BA62}"/>
              </a:ext>
            </a:extLst>
          </p:cNvPr>
          <p:cNvSpPr txBox="1"/>
          <p:nvPr/>
        </p:nvSpPr>
        <p:spPr>
          <a:xfrm>
            <a:off x="0" y="0"/>
            <a:ext cx="12192000" cy="523220"/>
          </a:xfrm>
          <a:prstGeom prst="rect">
            <a:avLst/>
          </a:prstGeom>
          <a:noFill/>
        </p:spPr>
        <p:txBody>
          <a:bodyPr wrap="square">
            <a:spAutoFit/>
          </a:bodyPr>
          <a:lstStyle/>
          <a:p>
            <a:pPr algn="ctr"/>
            <a:r>
              <a:rPr lang="fr-FR" sz="2800" b="1" dirty="0">
                <a:effectLst/>
                <a:latin typeface="Comic Sans MS" panose="030F0702030302020204" pitchFamily="66" charset="0"/>
                <a:ea typeface="Calibri" panose="020F0502020204030204" pitchFamily="34" charset="0"/>
                <a:cs typeface="Arial" panose="020B0604020202020204" pitchFamily="34" charset="0"/>
              </a:rPr>
              <a:t>Le test du dioxyde de carbone</a:t>
            </a:r>
            <a:endParaRPr lang="fr-FR" sz="2800" dirty="0"/>
          </a:p>
        </p:txBody>
      </p:sp>
      <p:sp>
        <p:nvSpPr>
          <p:cNvPr id="6" name="ZoneTexte 5">
            <a:extLst>
              <a:ext uri="{FF2B5EF4-FFF2-40B4-BE49-F238E27FC236}">
                <a16:creationId xmlns:a16="http://schemas.microsoft.com/office/drawing/2014/main" id="{0CB16BD0-DA7A-F93E-311A-101EFE88D6CA}"/>
              </a:ext>
            </a:extLst>
          </p:cNvPr>
          <p:cNvSpPr txBox="1"/>
          <p:nvPr/>
        </p:nvSpPr>
        <p:spPr>
          <a:xfrm>
            <a:off x="0" y="838136"/>
            <a:ext cx="12192000" cy="864339"/>
          </a:xfrm>
          <a:prstGeom prst="rect">
            <a:avLst/>
          </a:prstGeom>
          <a:noFill/>
        </p:spPr>
        <p:txBody>
          <a:bodyPr wrap="square">
            <a:spAutoFit/>
          </a:bodyPr>
          <a:lstStyle/>
          <a:p>
            <a:pPr algn="just">
              <a:lnSpc>
                <a:spcPct val="107000"/>
              </a:lnSpc>
              <a:spcAft>
                <a:spcPts val="800"/>
              </a:spcAft>
            </a:pPr>
            <a:r>
              <a:rPr lang="fr-FR" sz="2400" dirty="0">
                <a:latin typeface="Comic Sans MS" panose="030F0702030302020204" pitchFamily="66" charset="0"/>
                <a:ea typeface="Calibri" panose="020F0502020204030204" pitchFamily="34" charset="0"/>
                <a:cs typeface="Arial" panose="020B0604020202020204" pitchFamily="34" charset="0"/>
              </a:rPr>
              <a:t>A</a:t>
            </a:r>
            <a:r>
              <a:rPr lang="fr-FR" sz="2400" dirty="0">
                <a:effectLst/>
                <a:latin typeface="Comic Sans MS" panose="030F0702030302020204" pitchFamily="66" charset="0"/>
                <a:ea typeface="Calibri" panose="020F0502020204030204" pitchFamily="34" charset="0"/>
                <a:cs typeface="Arial" panose="020B0604020202020204" pitchFamily="34" charset="0"/>
              </a:rPr>
              <a:t>u contact de l’eau chaux le dioxyde de carbone provoque un trouble de cette dernière.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214327D2-CF6D-0CBE-347A-8E784F2BDF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12" y="1730468"/>
            <a:ext cx="12040175" cy="3397063"/>
          </a:xfrm>
          <a:prstGeom prst="rect">
            <a:avLst/>
          </a:prstGeom>
          <a:noFill/>
          <a:ln>
            <a:noFill/>
          </a:ln>
        </p:spPr>
      </p:pic>
    </p:spTree>
    <p:extLst>
      <p:ext uri="{BB962C8B-B14F-4D97-AF65-F5344CB8AC3E}">
        <p14:creationId xmlns:p14="http://schemas.microsoft.com/office/powerpoint/2010/main" val="351492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2FC2E87B-A3F2-7B3F-7C7C-D8B5402A9168}"/>
              </a:ext>
            </a:extLst>
          </p:cNvPr>
          <p:cNvSpPr txBox="1"/>
          <p:nvPr/>
        </p:nvSpPr>
        <p:spPr>
          <a:xfrm>
            <a:off x="-1464" y="0"/>
            <a:ext cx="12192000" cy="523220"/>
          </a:xfrm>
          <a:prstGeom prst="rect">
            <a:avLst/>
          </a:prstGeom>
          <a:noFill/>
        </p:spPr>
        <p:txBody>
          <a:bodyPr wrap="square">
            <a:spAutoFit/>
          </a:bodyPr>
          <a:lstStyle/>
          <a:p>
            <a:pPr algn="ctr"/>
            <a:r>
              <a:rPr lang="fr-FR" sz="2800" b="1" dirty="0">
                <a:effectLst/>
                <a:latin typeface="Comic Sans MS" panose="030F0702030302020204" pitchFamily="66" charset="0"/>
                <a:ea typeface="Calibri" panose="020F0502020204030204" pitchFamily="34" charset="0"/>
                <a:cs typeface="Arial" panose="020B0604020202020204" pitchFamily="34" charset="0"/>
              </a:rPr>
              <a:t>Les tests de précipitation</a:t>
            </a:r>
            <a:endParaRPr lang="fr-FR" sz="2800" dirty="0"/>
          </a:p>
        </p:txBody>
      </p:sp>
      <p:sp>
        <p:nvSpPr>
          <p:cNvPr id="6" name="ZoneTexte 5">
            <a:extLst>
              <a:ext uri="{FF2B5EF4-FFF2-40B4-BE49-F238E27FC236}">
                <a16:creationId xmlns:a16="http://schemas.microsoft.com/office/drawing/2014/main" id="{656B9AA3-A54D-391E-50F7-3C2C97D4B28A}"/>
              </a:ext>
            </a:extLst>
          </p:cNvPr>
          <p:cNvSpPr txBox="1"/>
          <p:nvPr/>
        </p:nvSpPr>
        <p:spPr>
          <a:xfrm>
            <a:off x="0" y="751500"/>
            <a:ext cx="12190536"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Ces tests mettent en jeu une réaction de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précipitation</a:t>
            </a:r>
            <a:r>
              <a:rPr lang="fr-FR" sz="2400" dirty="0">
                <a:effectLst/>
                <a:latin typeface="Comic Sans MS" panose="030F0702030302020204" pitchFamily="66" charset="0"/>
                <a:ea typeface="Calibri" panose="020F0502020204030204" pitchFamily="34" charset="0"/>
                <a:cs typeface="Arial" panose="020B0604020202020204" pitchFamily="34" charset="0"/>
              </a:rPr>
              <a:t> impliquant l’ion testé et un autre ion (de signe opposé) avec lequel il forme un composé de faible solubilité.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descr="Schema test ion">
            <a:extLst>
              <a:ext uri="{FF2B5EF4-FFF2-40B4-BE49-F238E27FC236}">
                <a16:creationId xmlns:a16="http://schemas.microsoft.com/office/drawing/2014/main" id="{B9C6E842-5DCB-67B0-4C58-3661A80609A5}"/>
              </a:ext>
            </a:extLst>
          </p:cNvPr>
          <p:cNvPicPr>
            <a:picLocks noChangeAspect="1"/>
          </p:cNvPicPr>
          <p:nvPr/>
        </p:nvPicPr>
        <p:blipFill rotWithShape="1">
          <a:blip r:embed="rId3">
            <a:extLst>
              <a:ext uri="{28A0092B-C50C-407E-A947-70E740481C1C}">
                <a14:useLocalDpi xmlns:a14="http://schemas.microsoft.com/office/drawing/2010/main" val="0"/>
              </a:ext>
            </a:extLst>
          </a:blip>
          <a:srcRect t="15705"/>
          <a:stretch/>
        </p:blipFill>
        <p:spPr bwMode="auto">
          <a:xfrm>
            <a:off x="1314964" y="1694492"/>
            <a:ext cx="9559143" cy="47983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725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453DED43-35CD-7DB6-366B-5EC2CDD80F99}"/>
              </a:ext>
            </a:extLst>
          </p:cNvPr>
          <p:cNvSpPr txBox="1"/>
          <p:nvPr/>
        </p:nvSpPr>
        <p:spPr>
          <a:xfrm>
            <a:off x="0" y="0"/>
            <a:ext cx="12192000" cy="531877"/>
          </a:xfrm>
          <a:prstGeom prst="rect">
            <a:avLst/>
          </a:prstGeom>
          <a:noFill/>
        </p:spPr>
        <p:txBody>
          <a:bodyPr wrap="square">
            <a:spAutoFit/>
          </a:bodyPr>
          <a:lstStyle/>
          <a:p>
            <a:pPr algn="ctr">
              <a:lnSpc>
                <a:spcPct val="107000"/>
              </a:lnSpc>
              <a:spcAft>
                <a:spcPts val="800"/>
              </a:spcAft>
            </a:pPr>
            <a:r>
              <a:rPr lang="fr-FR" sz="2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7- Identification par chromatographie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11160C84-6448-7854-9956-9AD113745760}"/>
              </a:ext>
            </a:extLst>
          </p:cNvPr>
          <p:cNvSpPr txBox="1"/>
          <p:nvPr/>
        </p:nvSpPr>
        <p:spPr>
          <a:xfrm>
            <a:off x="-1464" y="813981"/>
            <a:ext cx="12193464"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chromatographie est une technique qui permet de déterminer si une substance est un corps pur ou un mélange et qui permet aussi d’identifier les espèces chimiques présentes dans un mélange.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Image 20">
            <a:extLst>
              <a:ext uri="{FF2B5EF4-FFF2-40B4-BE49-F238E27FC236}">
                <a16:creationId xmlns:a16="http://schemas.microsoft.com/office/drawing/2014/main" id="{7CAE17FA-A126-21F1-804F-13885DE5B028}"/>
              </a:ext>
            </a:extLst>
          </p:cNvPr>
          <p:cNvPicPr>
            <a:picLocks noChangeAspect="1"/>
          </p:cNvPicPr>
          <p:nvPr/>
        </p:nvPicPr>
        <p:blipFill>
          <a:blip r:embed="rId3"/>
          <a:stretch>
            <a:fillRect/>
          </a:stretch>
        </p:blipFill>
        <p:spPr>
          <a:xfrm>
            <a:off x="75102" y="2625901"/>
            <a:ext cx="12040332" cy="3032462"/>
          </a:xfrm>
          <a:prstGeom prst="rect">
            <a:avLst/>
          </a:prstGeom>
          <a:solidFill>
            <a:schemeClr val="bg1"/>
          </a:solidFill>
        </p:spPr>
      </p:pic>
    </p:spTree>
    <p:extLst>
      <p:ext uri="{BB962C8B-B14F-4D97-AF65-F5344CB8AC3E}">
        <p14:creationId xmlns:p14="http://schemas.microsoft.com/office/powerpoint/2010/main" val="380342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B900957F-24C9-8331-610E-B6143239E0F1}"/>
              </a:ext>
            </a:extLst>
          </p:cNvPr>
          <p:cNvSpPr txBox="1"/>
          <p:nvPr/>
        </p:nvSpPr>
        <p:spPr>
          <a:xfrm>
            <a:off x="0" y="255484"/>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dépôts présentant plusieurs taches distinctes sont des mélanges alors que ceux ne présentant qu’une tache unique sont constitué de corps purs.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B47E7DB6-D891-8212-3241-333D1D1760A3}"/>
              </a:ext>
            </a:extLst>
          </p:cNvPr>
          <p:cNvPicPr>
            <a:picLocks noChangeAspect="1"/>
          </p:cNvPicPr>
          <p:nvPr/>
        </p:nvPicPr>
        <p:blipFill>
          <a:blip r:embed="rId3"/>
          <a:stretch>
            <a:fillRect/>
          </a:stretch>
        </p:blipFill>
        <p:spPr>
          <a:xfrm>
            <a:off x="186447" y="1531915"/>
            <a:ext cx="11819105" cy="4960960"/>
          </a:xfrm>
          <a:prstGeom prst="rect">
            <a:avLst/>
          </a:prstGeom>
        </p:spPr>
      </p:pic>
    </p:spTree>
    <p:extLst>
      <p:ext uri="{BB962C8B-B14F-4D97-AF65-F5344CB8AC3E}">
        <p14:creationId xmlns:p14="http://schemas.microsoft.com/office/powerpoint/2010/main" val="802620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0000"/>
                </a:solidFill>
                <a:effectLst/>
                <a:uLnTx/>
                <a:uFillTx/>
                <a:latin typeface="Calibri" panose="020F0502020204030204"/>
                <a:ea typeface="+mn-ea"/>
                <a:cs typeface="+mn-cs"/>
              </a:rPr>
              <a:t>Prof-TC</a:t>
            </a:r>
          </a:p>
        </p:txBody>
      </p:sp>
      <p:sp>
        <p:nvSpPr>
          <p:cNvPr id="6" name="ZoneTexte 5">
            <a:extLst>
              <a:ext uri="{FF2B5EF4-FFF2-40B4-BE49-F238E27FC236}">
                <a16:creationId xmlns:a16="http://schemas.microsoft.com/office/drawing/2014/main" id="{8E1EF46F-BFFD-EC1E-3EBA-34FDDB5B9655}"/>
              </a:ext>
            </a:extLst>
          </p:cNvPr>
          <p:cNvSpPr txBox="1"/>
          <p:nvPr/>
        </p:nvSpPr>
        <p:spPr>
          <a:xfrm>
            <a:off x="2354" y="0"/>
            <a:ext cx="1218964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FF0000"/>
                </a:solidFill>
                <a:effectLst/>
                <a:uLnTx/>
                <a:uFillTx/>
                <a:latin typeface="Comic Sans MS" panose="030F0702030302020204" pitchFamily="66" charset="0"/>
                <a:ea typeface="Calibri" panose="020F0502020204030204" pitchFamily="34" charset="0"/>
                <a:cs typeface="Arial" panose="020B0604020202020204" pitchFamily="34" charset="0"/>
              </a:rPr>
              <a:t>CORPS PURS ET MELANGES</a:t>
            </a:r>
            <a:endParaRPr kumimoji="0" lang="fr-F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0BFCF95A-06F6-4E49-44E0-1CAD8D7C9C3F}"/>
              </a:ext>
            </a:extLst>
          </p:cNvPr>
          <p:cNvSpPr txBox="1"/>
          <p:nvPr/>
        </p:nvSpPr>
        <p:spPr>
          <a:xfrm>
            <a:off x="0" y="2305615"/>
            <a:ext cx="12192000"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Calibri" panose="020F0502020204030204" pitchFamily="34" charset="0"/>
                <a:cs typeface="Arial" panose="020B0604020202020204" pitchFamily="34" charset="0"/>
              </a:rPr>
              <a:t>Physique Chimie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Seconde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www.prof-tc.fr</a:t>
            </a:r>
            <a:endParaRPr kumimoji="0" lang="fr-FR"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9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2A92E9CA-6CC4-7EFA-AC8D-CA833CB5861E}"/>
              </a:ext>
            </a:extLst>
          </p:cNvPr>
          <p:cNvSpPr txBox="1"/>
          <p:nvPr/>
        </p:nvSpPr>
        <p:spPr>
          <a:xfrm>
            <a:off x="0" y="3"/>
            <a:ext cx="12192000" cy="523220"/>
          </a:xfrm>
          <a:prstGeom prst="rect">
            <a:avLst/>
          </a:prstGeom>
          <a:noFill/>
        </p:spPr>
        <p:txBody>
          <a:bodyPr wrap="square">
            <a:spAutoFit/>
          </a:bodyPr>
          <a:lstStyle/>
          <a:p>
            <a:pPr algn="ctr"/>
            <a:r>
              <a:rPr lang="fr-FR" sz="28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1 – </a:t>
            </a:r>
            <a:r>
              <a:rPr lang="fr-FR" sz="2800" b="1" dirty="0">
                <a:solidFill>
                  <a:srgbClr val="FF0000"/>
                </a:solidFill>
                <a:latin typeface="Comic Sans MS" panose="030F0702030302020204" pitchFamily="66" charset="0"/>
                <a:cs typeface="Arial" panose="020B0604020202020204" pitchFamily="34" charset="0"/>
              </a:rPr>
              <a:t>Corps purs</a:t>
            </a:r>
          </a:p>
        </p:txBody>
      </p:sp>
      <p:pic>
        <p:nvPicPr>
          <p:cNvPr id="2049" name="Image 7" descr="Molécules de chlorure de sodium">
            <a:extLst>
              <a:ext uri="{FF2B5EF4-FFF2-40B4-BE49-F238E27FC236}">
                <a16:creationId xmlns:a16="http://schemas.microsoft.com/office/drawing/2014/main" id="{F3D2EE5C-1D06-E1AE-4CAD-8F2A96694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66" t="16515" r="9132" b="25085"/>
          <a:stretch>
            <a:fillRect/>
          </a:stretch>
        </p:blipFill>
        <p:spPr bwMode="auto">
          <a:xfrm>
            <a:off x="8838928" y="5085211"/>
            <a:ext cx="3380658" cy="1436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 3">
            <a:extLst>
              <a:ext uri="{FF2B5EF4-FFF2-40B4-BE49-F238E27FC236}">
                <a16:creationId xmlns:a16="http://schemas.microsoft.com/office/drawing/2014/main" id="{07FCB662-5225-F547-1C10-688B47280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07" t="10690" r="2003" b="28941"/>
          <a:stretch>
            <a:fillRect/>
          </a:stretch>
        </p:blipFill>
        <p:spPr bwMode="auto">
          <a:xfrm>
            <a:off x="8857867" y="2088719"/>
            <a:ext cx="3334133" cy="13402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5" descr="molécules de dihydrogènes">
            <a:extLst>
              <a:ext uri="{FF2B5EF4-FFF2-40B4-BE49-F238E27FC236}">
                <a16:creationId xmlns:a16="http://schemas.microsoft.com/office/drawing/2014/main" id="{C77215B5-279E-CBFC-DA06-FA2D4168B5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175" t="10576" r="4626" b="29337"/>
          <a:stretch>
            <a:fillRect/>
          </a:stretch>
        </p:blipFill>
        <p:spPr bwMode="auto">
          <a:xfrm>
            <a:off x="8874096" y="3641274"/>
            <a:ext cx="3317904" cy="13981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6C956796-D15B-F2D0-15EF-1DF7179BE877}"/>
              </a:ext>
            </a:extLst>
          </p:cNvPr>
          <p:cNvSpPr>
            <a:spLocks noChangeArrowheads="1"/>
          </p:cNvSpPr>
          <p:nvPr/>
        </p:nvSpPr>
        <p:spPr bwMode="auto">
          <a:xfrm>
            <a:off x="0" y="410633"/>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4472C4"/>
                </a:solidFill>
                <a:effectLst/>
                <a:latin typeface="Comic Sans MS" panose="030F0702030302020204" pitchFamily="66" charset="0"/>
                <a:ea typeface="Calibri" panose="020F0502020204030204" pitchFamily="34" charset="0"/>
                <a:cs typeface="Arial" panose="020B0604020202020204" pitchFamily="34" charset="0"/>
              </a:rPr>
              <a:t>Un corps pur est une substance constitu</a:t>
            </a:r>
            <a:r>
              <a:rPr kumimoji="0" lang="fr-FR" altLang="fr-FR" sz="24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1" i="0" u="none" strike="noStrike" cap="none" normalizeH="0" baseline="0" dirty="0">
                <a:ln>
                  <a:noFill/>
                </a:ln>
                <a:solidFill>
                  <a:srgbClr val="4472C4"/>
                </a:solidFill>
                <a:effectLst/>
                <a:latin typeface="Comic Sans MS" panose="030F0702030302020204" pitchFamily="66" charset="0"/>
                <a:ea typeface="Calibri" panose="020F0502020204030204" pitchFamily="34" charset="0"/>
                <a:cs typeface="Arial" panose="020B0604020202020204" pitchFamily="34" charset="0"/>
              </a:rPr>
              <a:t>e d'atomes ou de mol</a:t>
            </a:r>
            <a:r>
              <a:rPr kumimoji="0" lang="fr-FR" altLang="fr-FR" sz="24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1" i="0" u="none" strike="noStrike" cap="none" normalizeH="0" baseline="0" dirty="0">
                <a:ln>
                  <a:noFill/>
                </a:ln>
                <a:solidFill>
                  <a:srgbClr val="4472C4"/>
                </a:solidFill>
                <a:effectLst/>
                <a:latin typeface="Comic Sans MS" panose="030F0702030302020204" pitchFamily="66" charset="0"/>
                <a:ea typeface="Calibri" panose="020F0502020204030204" pitchFamily="34" charset="0"/>
                <a:cs typeface="Arial" panose="020B0604020202020204" pitchFamily="34" charset="0"/>
              </a:rPr>
              <a:t>cules d'une même esp</a:t>
            </a:r>
            <a:r>
              <a:rPr kumimoji="0" lang="fr-FR" altLang="fr-FR" sz="24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1" i="0" u="none" strike="noStrike" cap="none" normalizeH="0" baseline="0" dirty="0">
                <a:ln>
                  <a:noFill/>
                </a:ln>
                <a:solidFill>
                  <a:srgbClr val="4472C4"/>
                </a:solidFill>
                <a:effectLst/>
                <a:latin typeface="Comic Sans MS" panose="030F0702030302020204" pitchFamily="66" charset="0"/>
                <a:ea typeface="Calibri" panose="020F0502020204030204" pitchFamily="34" charset="0"/>
                <a:cs typeface="Arial" panose="020B0604020202020204" pitchFamily="34" charset="0"/>
              </a:rPr>
              <a:t>ce chimique.</a:t>
            </a:r>
          </a:p>
          <a:p>
            <a:pPr algn="just" eaLnBrk="0" fontAlgn="base" hangingPunct="0">
              <a:spcBef>
                <a:spcPct val="0"/>
              </a:spcBef>
              <a:spcAft>
                <a:spcPct val="0"/>
              </a:spcAft>
            </a:pPr>
            <a:r>
              <a:rPr lang="fr-FR" sz="2400" b="1" dirty="0">
                <a:solidFill>
                  <a:srgbClr val="4472C4"/>
                </a:solidFill>
                <a:effectLst/>
                <a:latin typeface="Comic Sans MS" panose="030F0702030302020204" pitchFamily="66" charset="0"/>
                <a:ea typeface="Calibri" panose="020F0502020204030204" pitchFamily="34" charset="0"/>
                <a:cs typeface="Arial" panose="020B0604020202020204" pitchFamily="34" charset="0"/>
              </a:rPr>
              <a:t>Un corps pur est un corps qui ne peut pas être décomposé car les atomes qui le constitue sont indivisibles.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F67A56B-F906-2246-10B2-AD37242EFD21}"/>
              </a:ext>
            </a:extLst>
          </p:cNvPr>
          <p:cNvSpPr>
            <a:spLocks noChangeArrowheads="1"/>
          </p:cNvSpPr>
          <p:nvPr/>
        </p:nvSpPr>
        <p:spPr bwMode="auto">
          <a:xfrm>
            <a:off x="0" y="1934388"/>
            <a:ext cx="878771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Corps pur </a:t>
            </a: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t>
            </a: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mentaire: </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C'est un corps pur dont les atomes, tous identiques, ne sont pas li</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s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la mol</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cule.</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Le n</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on (Ne) est un corps pur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mentaire car il n'effectue pas de liaisons chimiques et reste ainsi isol</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en atome.</a:t>
            </a:r>
            <a:endParaRPr kumimoji="0" lang="fr-FR" altLang="fr-FR" sz="2400" b="0" i="0" u="none" strike="noStrike" cap="none" normalizeH="0" baseline="0" dirty="0">
              <a:ln>
                <a:noFill/>
              </a:ln>
              <a:solidFill>
                <a:schemeClr val="tx1"/>
              </a:solidFill>
              <a:effectLst/>
            </a:endParaRPr>
          </a:p>
        </p:txBody>
      </p:sp>
      <p:sp>
        <p:nvSpPr>
          <p:cNvPr id="7" name="Rectangle 6">
            <a:extLst>
              <a:ext uri="{FF2B5EF4-FFF2-40B4-BE49-F238E27FC236}">
                <a16:creationId xmlns:a16="http://schemas.microsoft.com/office/drawing/2014/main" id="{CFF55BDD-8398-5B37-5C69-B874A1325BE2}"/>
              </a:ext>
            </a:extLst>
          </p:cNvPr>
          <p:cNvSpPr>
            <a:spLocks noChangeArrowheads="1"/>
          </p:cNvSpPr>
          <p:nvPr/>
        </p:nvSpPr>
        <p:spPr bwMode="auto">
          <a:xfrm>
            <a:off x="0" y="3515551"/>
            <a:ext cx="87877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Corps pur simple: </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Un corps pur simple est un corps qui ne fait apparaitre qu'un seul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ment chimique.</a:t>
            </a:r>
            <a:endParaRPr kumimoji="0" lang="fr-FR" altLang="fr-FR"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C'est le cas des mol</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cules diatomiques telles que le dioxyg</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ne (O</a:t>
            </a:r>
            <a:r>
              <a:rPr kumimoji="0" lang="fr-FR" altLang="fr-FR" sz="2400" b="0" i="0" u="none" strike="noStrike" cap="none" normalizeH="0" baseline="-3000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2</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le dihydrog</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ne (H</a:t>
            </a:r>
            <a:r>
              <a:rPr kumimoji="0" lang="fr-FR" altLang="fr-FR" sz="2400" b="0" i="0" u="none" strike="noStrike" cap="none" normalizeH="0" baseline="-3000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2</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le diazote (N</a:t>
            </a:r>
            <a:r>
              <a:rPr kumimoji="0" lang="fr-FR" altLang="fr-FR" sz="2400" b="0" i="0" u="none" strike="noStrike" cap="none" normalizeH="0" baseline="-3000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2</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a:t>
            </a:r>
            <a:endParaRPr kumimoji="0" lang="fr-FR" altLang="fr-FR" sz="2400" b="0" i="0" u="none" strike="noStrike" cap="none" normalizeH="0" baseline="0" dirty="0">
              <a:ln>
                <a:noFill/>
              </a:ln>
              <a:solidFill>
                <a:schemeClr val="tx1"/>
              </a:solidFill>
              <a:effectLst/>
            </a:endParaRPr>
          </a:p>
        </p:txBody>
      </p:sp>
      <p:sp>
        <p:nvSpPr>
          <p:cNvPr id="8" name="Rectangle 7">
            <a:extLst>
              <a:ext uri="{FF2B5EF4-FFF2-40B4-BE49-F238E27FC236}">
                <a16:creationId xmlns:a16="http://schemas.microsoft.com/office/drawing/2014/main" id="{20A9AC5F-09E2-7E1C-34E2-E34D7A1CF4F8}"/>
              </a:ext>
            </a:extLst>
          </p:cNvPr>
          <p:cNvSpPr>
            <a:spLocks noChangeArrowheads="1"/>
          </p:cNvSpPr>
          <p:nvPr/>
        </p:nvSpPr>
        <p:spPr bwMode="auto">
          <a:xfrm>
            <a:off x="8791" y="5086056"/>
            <a:ext cx="87877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Corps pur compos</a:t>
            </a: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Un corps pur compos</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est constitu</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de mol</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cules, c'est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dire des atomes appartenant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des esp</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ces chimiques diff</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rentes.</a:t>
            </a:r>
            <a:endParaRPr kumimoji="0" lang="fr-FR" altLang="fr-FR"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C'est le cas du chlorure de sodium (</a:t>
            </a:r>
            <a:r>
              <a:rPr kumimoji="0" lang="fr-FR" altLang="fr-FR" sz="2400" b="0" i="0" u="none" strike="noStrike" cap="none" normalizeH="0" baseline="0" dirty="0" err="1">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NaCl</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a:t>
            </a:r>
            <a:endParaRPr kumimoji="0" lang="fr-FR" altLang="fr-FR"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8936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663A7A14-8FE9-06C1-7A59-4EE7E0BB8390}"/>
              </a:ext>
            </a:extLst>
          </p:cNvPr>
          <p:cNvSpPr txBox="1"/>
          <p:nvPr/>
        </p:nvSpPr>
        <p:spPr>
          <a:xfrm>
            <a:off x="-1464" y="0"/>
            <a:ext cx="12192000" cy="531877"/>
          </a:xfrm>
          <a:prstGeom prst="rect">
            <a:avLst/>
          </a:prstGeom>
          <a:noFill/>
        </p:spPr>
        <p:txBody>
          <a:bodyPr wrap="square">
            <a:spAutoFit/>
          </a:bodyPr>
          <a:lstStyle/>
          <a:p>
            <a:pPr algn="ctr">
              <a:lnSpc>
                <a:spcPct val="107000"/>
              </a:lnSpc>
              <a:spcAft>
                <a:spcPts val="800"/>
              </a:spcAft>
            </a:pPr>
            <a:r>
              <a:rPr lang="fr-FR" sz="28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2 - Mélanges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53777DF4-F15F-A918-2F26-E8365A0F9E10}"/>
              </a:ext>
            </a:extLst>
          </p:cNvPr>
          <p:cNvSpPr>
            <a:spLocks noChangeArrowheads="1"/>
          </p:cNvSpPr>
          <p:nvPr/>
        </p:nvSpPr>
        <p:spPr bwMode="auto">
          <a:xfrm>
            <a:off x="-1464" y="663878"/>
            <a:ext cx="121934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4472C4"/>
                </a:solidFill>
                <a:effectLst/>
                <a:latin typeface="Comic Sans MS" panose="030F0702030302020204" pitchFamily="66" charset="0"/>
                <a:ea typeface="Calibri" panose="020F0502020204030204" pitchFamily="34" charset="0"/>
                <a:cs typeface="Arial" panose="020B0604020202020204" pitchFamily="34" charset="0"/>
              </a:rPr>
              <a:t>Un m</a:t>
            </a:r>
            <a:r>
              <a:rPr kumimoji="0" lang="fr-FR" altLang="fr-FR" sz="24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1" i="0" u="none" strike="noStrike" cap="none" normalizeH="0" baseline="0" dirty="0">
                <a:ln>
                  <a:noFill/>
                </a:ln>
                <a:solidFill>
                  <a:srgbClr val="4472C4"/>
                </a:solidFill>
                <a:effectLst/>
                <a:latin typeface="Comic Sans MS" panose="030F0702030302020204" pitchFamily="66" charset="0"/>
                <a:ea typeface="Calibri" panose="020F0502020204030204" pitchFamily="34" charset="0"/>
                <a:cs typeface="Arial" panose="020B0604020202020204" pitchFamily="34" charset="0"/>
              </a:rPr>
              <a:t>lange est une substance (solide, liquide ou gaz) constitu</a:t>
            </a:r>
            <a:r>
              <a:rPr kumimoji="0" lang="fr-FR" altLang="fr-FR" sz="24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1" i="0" u="none" strike="noStrike" cap="none" normalizeH="0" baseline="0" dirty="0">
                <a:ln>
                  <a:noFill/>
                </a:ln>
                <a:solidFill>
                  <a:srgbClr val="4472C4"/>
                </a:solidFill>
                <a:effectLst/>
                <a:latin typeface="Comic Sans MS" panose="030F0702030302020204" pitchFamily="66" charset="0"/>
                <a:ea typeface="Calibri" panose="020F0502020204030204" pitchFamily="34" charset="0"/>
                <a:cs typeface="Arial" panose="020B0604020202020204" pitchFamily="34" charset="0"/>
              </a:rPr>
              <a:t>e de plusieurs corps purs.</a:t>
            </a:r>
            <a:endParaRPr kumimoji="0" lang="fr-FR" altLang="fr-FR" sz="2400" b="0" i="0" u="none" strike="noStrike" cap="none" normalizeH="0" baseline="0" dirty="0">
              <a:ln>
                <a:noFill/>
              </a:ln>
              <a:solidFill>
                <a:schemeClr val="tx1"/>
              </a:solidFill>
              <a:effectLst/>
            </a:endParaRPr>
          </a:p>
        </p:txBody>
      </p:sp>
      <p:pic>
        <p:nvPicPr>
          <p:cNvPr id="3073" name="Image 6">
            <a:extLst>
              <a:ext uri="{FF2B5EF4-FFF2-40B4-BE49-F238E27FC236}">
                <a16:creationId xmlns:a16="http://schemas.microsoft.com/office/drawing/2014/main" id="{C03955EC-D941-2705-E1C0-B5650DB2F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2265"/>
            <a:ext cx="12201883" cy="36406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31459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2" name="Rectangle 2">
            <a:extLst>
              <a:ext uri="{FF2B5EF4-FFF2-40B4-BE49-F238E27FC236}">
                <a16:creationId xmlns:a16="http://schemas.microsoft.com/office/drawing/2014/main" id="{C44802C9-E517-D582-856A-A6A8BF207D8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3">
            <a:extLst>
              <a:ext uri="{FF2B5EF4-FFF2-40B4-BE49-F238E27FC236}">
                <a16:creationId xmlns:a16="http://schemas.microsoft.com/office/drawing/2014/main" id="{32A6E932-78FF-925A-B266-1B5609FA9D96}"/>
              </a:ext>
            </a:extLst>
          </p:cNvPr>
          <p:cNvSpPr>
            <a:spLocks noChangeArrowheads="1"/>
          </p:cNvSpPr>
          <p:nvPr/>
        </p:nvSpPr>
        <p:spPr bwMode="auto">
          <a:xfrm>
            <a:off x="0" y="463874"/>
            <a:ext cx="121920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buClrTx/>
              <a:buSzTx/>
              <a:buFontTx/>
              <a:buNone/>
              <a:tabLst/>
            </a:pPr>
            <a:r>
              <a:rPr kumimoji="0" lang="fr-FR" altLang="fr-FR" sz="2400" b="1" i="0" u="none" strike="noStrike" cap="none" normalizeH="0" baseline="0" dirty="0">
                <a:ln>
                  <a:noFill/>
                </a:ln>
                <a:solidFill>
                  <a:srgbClr val="4472C4"/>
                </a:solidFill>
                <a:effectLst/>
                <a:latin typeface="Comic Sans MS" panose="030F0702030302020204" pitchFamily="66" charset="0"/>
                <a:ea typeface="Calibri" panose="020F0502020204030204" pitchFamily="34" charset="0"/>
                <a:cs typeface="Arial" panose="020B0604020202020204" pitchFamily="34" charset="0"/>
              </a:rPr>
              <a:t>Un mélange homogène est un mélange dont on ne peut pas distinguer à l'œil nu les différents constituants après agitation.</a:t>
            </a:r>
          </a:p>
          <a:p>
            <a:pPr marL="0" marR="0" lvl="0" indent="0" algn="just" defTabSz="914400" rtl="0" eaLnBrk="0" fontAlgn="base" latinLnBrk="0" hangingPunct="0">
              <a:spcBef>
                <a:spcPct val="0"/>
              </a:spcBef>
              <a:buClrTx/>
              <a:buSzTx/>
              <a:buFontTx/>
              <a:buNone/>
              <a:tabLst/>
            </a:pPr>
            <a:endParaRPr kumimoji="0" lang="fr-FR" altLang="fr-FR" sz="1400" b="1" i="0" u="none" strike="noStrike" cap="none" normalizeH="0" baseline="0" dirty="0">
              <a:ln>
                <a:noFill/>
              </a:ln>
              <a:solidFill>
                <a:srgbClr val="4472C4"/>
              </a:solidFill>
              <a:effectLst/>
              <a:latin typeface="Comic Sans MS" panose="030F0702030302020204" pitchFamily="66" charset="0"/>
              <a:ea typeface="Calibri" panose="020F0502020204030204" pitchFamily="34" charset="0"/>
              <a:cs typeface="Arial" panose="020B0604020202020204" pitchFamily="34" charset="0"/>
            </a:endParaRPr>
          </a:p>
          <a:p>
            <a:pPr marL="0" marR="0" lvl="0" indent="0" algn="just" defTabSz="914400" rtl="0" eaLnBrk="0" fontAlgn="base" latinLnBrk="0" hangingPunct="0">
              <a:spcBef>
                <a:spcPct val="0"/>
              </a:spcBef>
              <a:buClrTx/>
              <a:buSzTx/>
              <a:buFontTx/>
              <a:buNone/>
              <a:tabLst/>
            </a:pPr>
            <a:r>
              <a:rPr lang="fr-FR" sz="2400" b="1" dirty="0">
                <a:solidFill>
                  <a:srgbClr val="4472C4"/>
                </a:solidFill>
                <a:effectLst/>
                <a:latin typeface="Comic Sans MS" panose="030F0702030302020204" pitchFamily="66" charset="0"/>
                <a:ea typeface="Calibri" panose="020F0502020204030204" pitchFamily="34" charset="0"/>
                <a:cs typeface="Arial" panose="020B0604020202020204" pitchFamily="34" charset="0"/>
              </a:rPr>
              <a:t>Un mélange hétérogène est un mélange dont on peut distinguer à l'œil nu les différents constituants.</a:t>
            </a:r>
          </a:p>
          <a:p>
            <a:pPr marL="0" marR="0" lvl="0" indent="0" algn="just" defTabSz="914400" rtl="0" eaLnBrk="0" fontAlgn="base" latinLnBrk="0" hangingPunct="0">
              <a:spcBef>
                <a:spcPct val="0"/>
              </a:spcBef>
              <a:buClrTx/>
              <a:buSzTx/>
              <a:buFontTx/>
              <a:buNone/>
              <a:tabLst/>
            </a:pPr>
            <a:endParaRPr lang="fr-FR" sz="1400" b="1" dirty="0">
              <a:solidFill>
                <a:srgbClr val="4472C4"/>
              </a:solidFill>
              <a:effectLst/>
              <a:latin typeface="Comic Sans MS" panose="030F0702030302020204" pitchFamily="66" charset="0"/>
              <a:ea typeface="Calibri" panose="020F0502020204030204" pitchFamily="34" charset="0"/>
              <a:cs typeface="Arial" panose="020B0604020202020204" pitchFamily="34" charset="0"/>
            </a:endParaRPr>
          </a:p>
          <a:p>
            <a:pPr marL="0" marR="0" lvl="0" indent="0" algn="just" defTabSz="914400" rtl="0" eaLnBrk="0" fontAlgn="base" latinLnBrk="0" hangingPunct="0">
              <a:spcBef>
                <a:spcPct val="0"/>
              </a:spcBef>
              <a:buClrTx/>
              <a:buSzTx/>
              <a:buFontTx/>
              <a:buNone/>
              <a:tabLst/>
            </a:pPr>
            <a:r>
              <a:rPr lang="fr-FR" sz="2400" b="1" dirty="0">
                <a:solidFill>
                  <a:srgbClr val="4472C4"/>
                </a:solidFill>
                <a:effectLst/>
                <a:latin typeface="Comic Sans MS" panose="030F0702030302020204" pitchFamily="66" charset="0"/>
                <a:ea typeface="Calibri" panose="020F0502020204030204" pitchFamily="34" charset="0"/>
                <a:cs typeface="Arial" panose="020B0604020202020204" pitchFamily="34" charset="0"/>
              </a:rPr>
              <a:t>Deux liquides sont miscibles si le mélange qu'ils forment ensemble est homogène.</a:t>
            </a:r>
          </a:p>
          <a:p>
            <a:pPr marL="0" marR="0" lvl="0" indent="0" algn="just" defTabSz="914400" rtl="0" eaLnBrk="0" fontAlgn="base" latinLnBrk="0" hangingPunct="0">
              <a:spcBef>
                <a:spcPct val="0"/>
              </a:spcBef>
              <a:buClrTx/>
              <a:buSzTx/>
              <a:buFontTx/>
              <a:buNone/>
              <a:tabLst/>
            </a:pPr>
            <a:endParaRPr lang="fr-FR" sz="1400" b="1" dirty="0">
              <a:solidFill>
                <a:srgbClr val="4472C4"/>
              </a:solidFill>
              <a:effectLst/>
              <a:latin typeface="Comic Sans MS" panose="030F0702030302020204" pitchFamily="66" charset="0"/>
              <a:ea typeface="Calibri" panose="020F0502020204030204" pitchFamily="34" charset="0"/>
              <a:cs typeface="Arial" panose="020B0604020202020204" pitchFamily="34" charset="0"/>
            </a:endParaRPr>
          </a:p>
          <a:p>
            <a:pPr marL="0" marR="0" lvl="0" indent="0" algn="just" defTabSz="914400" rtl="0" eaLnBrk="0" fontAlgn="base" latinLnBrk="0" hangingPunct="0">
              <a:spcBef>
                <a:spcPct val="0"/>
              </a:spcBef>
              <a:buClrTx/>
              <a:buSzTx/>
              <a:buFontTx/>
              <a:buNone/>
              <a:tabLst/>
            </a:pPr>
            <a:r>
              <a:rPr lang="fr-FR" sz="2400" b="1" dirty="0">
                <a:solidFill>
                  <a:srgbClr val="4472C4"/>
                </a:solidFill>
                <a:effectLst/>
                <a:latin typeface="Comic Sans MS" panose="030F0702030302020204" pitchFamily="66" charset="0"/>
                <a:ea typeface="Calibri" panose="020F0502020204030204" pitchFamily="34" charset="0"/>
                <a:cs typeface="Arial" panose="020B0604020202020204" pitchFamily="34" charset="0"/>
              </a:rPr>
              <a:t>Deux liquides sont non miscibles si le mélange qu'ils forment est hétérogène.</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A1D7F7F0-73F5-4234-4CD9-D796FD1B243D}"/>
              </a:ext>
            </a:extLst>
          </p:cNvPr>
          <p:cNvSpPr txBox="1"/>
          <p:nvPr/>
        </p:nvSpPr>
        <p:spPr>
          <a:xfrm>
            <a:off x="-1464" y="-8818"/>
            <a:ext cx="12192000"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3 -</a:t>
            </a:r>
            <a:r>
              <a:rPr kumimoji="0" lang="fr-FR" altLang="fr-F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28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Homog</a:t>
            </a:r>
            <a:r>
              <a:rPr kumimoji="0" lang="fr-FR" altLang="fr-F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8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n</a:t>
            </a:r>
            <a:r>
              <a:rPr kumimoji="0" lang="fr-FR" altLang="fr-F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8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it</a:t>
            </a:r>
            <a:r>
              <a:rPr kumimoji="0" lang="fr-FR" altLang="fr-F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8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 - H</a:t>
            </a:r>
            <a:r>
              <a:rPr kumimoji="0" lang="fr-FR" altLang="fr-F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8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t</a:t>
            </a:r>
            <a:r>
              <a:rPr kumimoji="0" lang="fr-FR" altLang="fr-F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8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rog</a:t>
            </a:r>
            <a:r>
              <a:rPr kumimoji="0" lang="fr-FR" altLang="fr-F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8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n</a:t>
            </a:r>
            <a:r>
              <a:rPr kumimoji="0" lang="fr-FR" altLang="fr-F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8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it</a:t>
            </a:r>
            <a:r>
              <a:rPr kumimoji="0" lang="fr-FR" altLang="fr-F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8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 - Miscibilit</a:t>
            </a:r>
            <a:r>
              <a:rPr kumimoji="0" lang="fr-FR" altLang="fr-F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é</a:t>
            </a:r>
            <a:endParaRPr kumimoji="0" lang="fr-FR" altLang="fr-FR" sz="1400" b="0" i="0" u="none" strike="noStrike" cap="none" normalizeH="0" baseline="0" dirty="0">
              <a:ln>
                <a:noFill/>
              </a:ln>
              <a:solidFill>
                <a:schemeClr val="tx1"/>
              </a:solidFill>
              <a:effectLst/>
            </a:endParaRPr>
          </a:p>
        </p:txBody>
      </p:sp>
      <p:pic>
        <p:nvPicPr>
          <p:cNvPr id="15" name="Image 14">
            <a:extLst>
              <a:ext uri="{FF2B5EF4-FFF2-40B4-BE49-F238E27FC236}">
                <a16:creationId xmlns:a16="http://schemas.microsoft.com/office/drawing/2014/main" id="{8E8C2FFC-3448-623E-3E6E-51A0A25DDC4F}"/>
              </a:ext>
            </a:extLst>
          </p:cNvPr>
          <p:cNvPicPr>
            <a:picLocks noChangeAspect="1"/>
          </p:cNvPicPr>
          <p:nvPr/>
        </p:nvPicPr>
        <p:blipFill>
          <a:blip r:embed="rId3"/>
          <a:stretch>
            <a:fillRect/>
          </a:stretch>
        </p:blipFill>
        <p:spPr>
          <a:xfrm>
            <a:off x="1290110" y="3794535"/>
            <a:ext cx="1774169" cy="2898925"/>
          </a:xfrm>
          <a:prstGeom prst="rect">
            <a:avLst/>
          </a:prstGeom>
        </p:spPr>
      </p:pic>
      <p:pic>
        <p:nvPicPr>
          <p:cNvPr id="17" name="Image 16">
            <a:extLst>
              <a:ext uri="{FF2B5EF4-FFF2-40B4-BE49-F238E27FC236}">
                <a16:creationId xmlns:a16="http://schemas.microsoft.com/office/drawing/2014/main" id="{C8C257A3-4921-C389-A63D-FE3C52AC0564}"/>
              </a:ext>
            </a:extLst>
          </p:cNvPr>
          <p:cNvPicPr>
            <a:picLocks noChangeAspect="1"/>
          </p:cNvPicPr>
          <p:nvPr/>
        </p:nvPicPr>
        <p:blipFill>
          <a:blip r:embed="rId4"/>
          <a:stretch>
            <a:fillRect/>
          </a:stretch>
        </p:blipFill>
        <p:spPr>
          <a:xfrm>
            <a:off x="6501252" y="3848953"/>
            <a:ext cx="1803954" cy="2903760"/>
          </a:xfrm>
          <a:prstGeom prst="rect">
            <a:avLst/>
          </a:prstGeom>
        </p:spPr>
      </p:pic>
      <p:pic>
        <p:nvPicPr>
          <p:cNvPr id="19" name="Image 18">
            <a:extLst>
              <a:ext uri="{FF2B5EF4-FFF2-40B4-BE49-F238E27FC236}">
                <a16:creationId xmlns:a16="http://schemas.microsoft.com/office/drawing/2014/main" id="{0A4D764E-D6A4-A16D-F1DE-0610F61CC660}"/>
              </a:ext>
            </a:extLst>
          </p:cNvPr>
          <p:cNvPicPr>
            <a:picLocks noChangeAspect="1"/>
          </p:cNvPicPr>
          <p:nvPr/>
        </p:nvPicPr>
        <p:blipFill>
          <a:blip r:embed="rId5"/>
          <a:stretch>
            <a:fillRect/>
          </a:stretch>
        </p:blipFill>
        <p:spPr>
          <a:xfrm>
            <a:off x="3895681" y="3815583"/>
            <a:ext cx="1774169" cy="2959206"/>
          </a:xfrm>
          <a:prstGeom prst="rect">
            <a:avLst/>
          </a:prstGeom>
        </p:spPr>
      </p:pic>
      <p:pic>
        <p:nvPicPr>
          <p:cNvPr id="21" name="Image 20">
            <a:extLst>
              <a:ext uri="{FF2B5EF4-FFF2-40B4-BE49-F238E27FC236}">
                <a16:creationId xmlns:a16="http://schemas.microsoft.com/office/drawing/2014/main" id="{99EE3CB3-6E84-BBE8-ED33-2607E2665515}"/>
              </a:ext>
            </a:extLst>
          </p:cNvPr>
          <p:cNvPicPr>
            <a:picLocks noChangeAspect="1"/>
          </p:cNvPicPr>
          <p:nvPr/>
        </p:nvPicPr>
        <p:blipFill>
          <a:blip r:embed="rId6"/>
          <a:stretch>
            <a:fillRect/>
          </a:stretch>
        </p:blipFill>
        <p:spPr>
          <a:xfrm>
            <a:off x="9136608" y="3842279"/>
            <a:ext cx="1774169" cy="2910434"/>
          </a:xfrm>
          <a:prstGeom prst="rect">
            <a:avLst/>
          </a:prstGeom>
        </p:spPr>
      </p:pic>
    </p:spTree>
    <p:extLst>
      <p:ext uri="{BB962C8B-B14F-4D97-AF65-F5344CB8AC3E}">
        <p14:creationId xmlns:p14="http://schemas.microsoft.com/office/powerpoint/2010/main" val="403931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1BB0F4A0-0CBD-B6F4-6AA6-4E2B0793E274}"/>
              </a:ext>
            </a:extLst>
          </p:cNvPr>
          <p:cNvSpPr txBox="1"/>
          <p:nvPr/>
        </p:nvSpPr>
        <p:spPr>
          <a:xfrm>
            <a:off x="0" y="0"/>
            <a:ext cx="12192000" cy="531877"/>
          </a:xfrm>
          <a:prstGeom prst="rect">
            <a:avLst/>
          </a:prstGeom>
          <a:noFill/>
        </p:spPr>
        <p:txBody>
          <a:bodyPr wrap="square">
            <a:spAutoFit/>
          </a:bodyPr>
          <a:lstStyle/>
          <a:p>
            <a:pPr algn="ctr">
              <a:lnSpc>
                <a:spcPct val="107000"/>
              </a:lnSpc>
              <a:spcAft>
                <a:spcPts val="800"/>
              </a:spcAft>
            </a:pPr>
            <a:r>
              <a:rPr lang="fr-FR" sz="28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4 - Composition massique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B5F885DE-078B-D572-00F7-8F18CD8984A2}"/>
              </a:ext>
            </a:extLst>
          </p:cNvPr>
          <p:cNvSpPr txBox="1"/>
          <p:nvPr/>
        </p:nvSpPr>
        <p:spPr>
          <a:xfrm>
            <a:off x="-1464" y="603319"/>
            <a:ext cx="12192000" cy="1259512"/>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La proportion massique (proportion en masse) P</a:t>
            </a:r>
            <a:r>
              <a:rPr lang="fr-FR" sz="24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X</a:t>
            </a: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d'une espèce X dans un mélange est le quotient de la masse </a:t>
            </a:r>
            <a:r>
              <a:rPr lang="fr-FR" sz="2400" b="1" dirty="0" err="1">
                <a:solidFill>
                  <a:srgbClr val="0070C0"/>
                </a:solidFill>
                <a:effectLst/>
                <a:latin typeface="Comic Sans MS" panose="030F0702030302020204" pitchFamily="66" charset="0"/>
                <a:ea typeface="Calibri" panose="020F0502020204030204" pitchFamily="34" charset="0"/>
                <a:cs typeface="Arial" panose="020B0604020202020204" pitchFamily="34" charset="0"/>
              </a:rPr>
              <a:t>m</a:t>
            </a:r>
            <a:r>
              <a:rPr lang="fr-FR" sz="2400" b="1" baseline="-25000" dirty="0" err="1">
                <a:solidFill>
                  <a:srgbClr val="0070C0"/>
                </a:solidFill>
                <a:effectLst/>
                <a:latin typeface="Comic Sans MS" panose="030F0702030302020204" pitchFamily="66" charset="0"/>
                <a:ea typeface="Calibri" panose="020F0502020204030204" pitchFamily="34" charset="0"/>
                <a:cs typeface="Arial" panose="020B0604020202020204" pitchFamily="34" charset="0"/>
              </a:rPr>
              <a:t>X</a:t>
            </a: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de cette espèce par la masse totale </a:t>
            </a:r>
            <a:r>
              <a:rPr lang="fr-FR" sz="2400" b="1" dirty="0" err="1">
                <a:solidFill>
                  <a:srgbClr val="0070C0"/>
                </a:solidFill>
                <a:effectLst/>
                <a:latin typeface="Comic Sans MS" panose="030F0702030302020204" pitchFamily="66" charset="0"/>
                <a:ea typeface="Calibri" panose="020F0502020204030204" pitchFamily="34" charset="0"/>
                <a:cs typeface="Arial" panose="020B0604020202020204" pitchFamily="34" charset="0"/>
              </a:rPr>
              <a:t>m</a:t>
            </a:r>
            <a:r>
              <a:rPr lang="fr-FR" sz="2400" b="1" baseline="-25000" dirty="0" err="1">
                <a:solidFill>
                  <a:srgbClr val="0070C0"/>
                </a:solidFill>
                <a:effectLst/>
                <a:latin typeface="Comic Sans MS" panose="030F0702030302020204" pitchFamily="66" charset="0"/>
                <a:ea typeface="Calibri" panose="020F0502020204030204" pitchFamily="34" charset="0"/>
                <a:cs typeface="Arial" panose="020B0604020202020204" pitchFamily="34" charset="0"/>
              </a:rPr>
              <a:t>totale</a:t>
            </a: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du mélange: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2F1F760C-9DFF-38FD-990C-9247547F8135}"/>
              </a:ext>
            </a:extLst>
          </p:cNvPr>
          <p:cNvSpPr txBox="1"/>
          <p:nvPr/>
        </p:nvSpPr>
        <p:spPr>
          <a:xfrm>
            <a:off x="4701232" y="1911390"/>
            <a:ext cx="6189784" cy="1457194"/>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P</a:t>
            </a:r>
            <a:r>
              <a:rPr lang="fr-FR" sz="24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Proportion massique (sans unité)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Masse de l'espèce X (g)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4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totale</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Masse totale du mélange (g)</a:t>
            </a:r>
            <a:endParaRPr lang="fr-FR" sz="2400" dirty="0"/>
          </a:p>
        </p:txBody>
      </p:sp>
      <p:pic>
        <p:nvPicPr>
          <p:cNvPr id="12" name="Image 11">
            <a:extLst>
              <a:ext uri="{FF2B5EF4-FFF2-40B4-BE49-F238E27FC236}">
                <a16:creationId xmlns:a16="http://schemas.microsoft.com/office/drawing/2014/main" id="{F0B9400A-76A6-C4B4-E582-E87D298E6DCF}"/>
              </a:ext>
            </a:extLst>
          </p:cNvPr>
          <p:cNvPicPr>
            <a:picLocks noChangeAspect="1"/>
          </p:cNvPicPr>
          <p:nvPr/>
        </p:nvPicPr>
        <p:blipFill rotWithShape="1">
          <a:blip r:embed="rId3"/>
          <a:srcRect l="40587" r="40358"/>
          <a:stretch/>
        </p:blipFill>
        <p:spPr>
          <a:xfrm>
            <a:off x="1606616" y="2199793"/>
            <a:ext cx="2742925" cy="1168791"/>
          </a:xfrm>
          <a:prstGeom prst="rect">
            <a:avLst/>
          </a:prstGeom>
        </p:spPr>
      </p:pic>
      <p:sp>
        <p:nvSpPr>
          <p:cNvPr id="14" name="ZoneTexte 13">
            <a:extLst>
              <a:ext uri="{FF2B5EF4-FFF2-40B4-BE49-F238E27FC236}">
                <a16:creationId xmlns:a16="http://schemas.microsoft.com/office/drawing/2014/main" id="{BCB135BC-16EF-A2CE-A358-24137A79D687}"/>
              </a:ext>
            </a:extLst>
          </p:cNvPr>
          <p:cNvSpPr txBox="1"/>
          <p:nvPr/>
        </p:nvSpPr>
        <p:spPr>
          <a:xfrm>
            <a:off x="0" y="3489417"/>
            <a:ext cx="12192000" cy="1259512"/>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La proportion volumique (proportion en volume) V</a:t>
            </a:r>
            <a:r>
              <a:rPr lang="fr-FR" sz="24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X</a:t>
            </a: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d'une espèce X dans un mélange est le quotient du volume V</a:t>
            </a:r>
            <a:r>
              <a:rPr lang="fr-FR" sz="24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X</a:t>
            </a: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de cette espèce par le volume total </a:t>
            </a:r>
            <a:r>
              <a:rPr lang="fr-FR" sz="2400" b="1" dirty="0" err="1">
                <a:solidFill>
                  <a:srgbClr val="0070C0"/>
                </a:solidFill>
                <a:effectLst/>
                <a:latin typeface="Comic Sans MS" panose="030F0702030302020204" pitchFamily="66" charset="0"/>
                <a:ea typeface="Calibri" panose="020F0502020204030204" pitchFamily="34" charset="0"/>
                <a:cs typeface="Arial" panose="020B0604020202020204" pitchFamily="34" charset="0"/>
              </a:rPr>
              <a:t>V</a:t>
            </a:r>
            <a:r>
              <a:rPr lang="fr-FR" sz="2400" b="1" baseline="-25000" dirty="0" err="1">
                <a:solidFill>
                  <a:srgbClr val="0070C0"/>
                </a:solidFill>
                <a:effectLst/>
                <a:latin typeface="Comic Sans MS" panose="030F0702030302020204" pitchFamily="66" charset="0"/>
                <a:ea typeface="Calibri" panose="020F0502020204030204" pitchFamily="34" charset="0"/>
                <a:cs typeface="Arial" panose="020B0604020202020204" pitchFamily="34" charset="0"/>
              </a:rPr>
              <a:t>total</a:t>
            </a: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du mélange: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Texte 16">
            <a:extLst>
              <a:ext uri="{FF2B5EF4-FFF2-40B4-BE49-F238E27FC236}">
                <a16:creationId xmlns:a16="http://schemas.microsoft.com/office/drawing/2014/main" id="{562F5B16-A602-146D-27BA-75E3CA03C6BB}"/>
              </a:ext>
            </a:extLst>
          </p:cNvPr>
          <p:cNvSpPr txBox="1"/>
          <p:nvPr/>
        </p:nvSpPr>
        <p:spPr>
          <a:xfrm>
            <a:off x="4696836" y="4687365"/>
            <a:ext cx="6194180" cy="1457194"/>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P</a:t>
            </a:r>
            <a:r>
              <a:rPr lang="fr-FR" sz="24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Proportion volumique (sans unité)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X</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Volume de l'espèce X (L)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4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4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total</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Volume total du mélange (L)</a:t>
            </a:r>
            <a:endParaRPr lang="fr-FR" sz="2400" dirty="0"/>
          </a:p>
        </p:txBody>
      </p:sp>
      <p:pic>
        <p:nvPicPr>
          <p:cNvPr id="25" name="Image 24">
            <a:extLst>
              <a:ext uri="{FF2B5EF4-FFF2-40B4-BE49-F238E27FC236}">
                <a16:creationId xmlns:a16="http://schemas.microsoft.com/office/drawing/2014/main" id="{B7C6258D-4153-EA55-1F8F-FAD0BA742B19}"/>
              </a:ext>
            </a:extLst>
          </p:cNvPr>
          <p:cNvPicPr>
            <a:picLocks noChangeAspect="1"/>
          </p:cNvPicPr>
          <p:nvPr/>
        </p:nvPicPr>
        <p:blipFill rotWithShape="1">
          <a:blip r:embed="rId4"/>
          <a:srcRect l="40856" r="41046"/>
          <a:stretch/>
        </p:blipFill>
        <p:spPr>
          <a:xfrm>
            <a:off x="1606616" y="4902648"/>
            <a:ext cx="2643161" cy="1259512"/>
          </a:xfrm>
          <a:prstGeom prst="rect">
            <a:avLst/>
          </a:prstGeom>
        </p:spPr>
      </p:pic>
      <p:sp>
        <p:nvSpPr>
          <p:cNvPr id="26" name="Accolade ouvrante 25">
            <a:extLst>
              <a:ext uri="{FF2B5EF4-FFF2-40B4-BE49-F238E27FC236}">
                <a16:creationId xmlns:a16="http://schemas.microsoft.com/office/drawing/2014/main" id="{817F40A1-D3FB-AD3E-D3F5-9C4E279EFA20}"/>
              </a:ext>
            </a:extLst>
          </p:cNvPr>
          <p:cNvSpPr/>
          <p:nvPr/>
        </p:nvSpPr>
        <p:spPr>
          <a:xfrm>
            <a:off x="4353936" y="2004646"/>
            <a:ext cx="209271" cy="125951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Accolade ouvrante 26">
            <a:extLst>
              <a:ext uri="{FF2B5EF4-FFF2-40B4-BE49-F238E27FC236}">
                <a16:creationId xmlns:a16="http://schemas.microsoft.com/office/drawing/2014/main" id="{81FB3468-293C-26CB-EE30-D95298B136AF}"/>
              </a:ext>
            </a:extLst>
          </p:cNvPr>
          <p:cNvSpPr/>
          <p:nvPr/>
        </p:nvSpPr>
        <p:spPr>
          <a:xfrm>
            <a:off x="4349541" y="4828057"/>
            <a:ext cx="209271" cy="125951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8545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ZoneTexte 5">
            <a:extLst>
              <a:ext uri="{FF2B5EF4-FFF2-40B4-BE49-F238E27FC236}">
                <a16:creationId xmlns:a16="http://schemas.microsoft.com/office/drawing/2014/main" id="{2B4CDD8C-859E-1436-C14F-67A262ADC9FB}"/>
              </a:ext>
            </a:extLst>
          </p:cNvPr>
          <p:cNvSpPr txBox="1"/>
          <p:nvPr/>
        </p:nvSpPr>
        <p:spPr>
          <a:xfrm>
            <a:off x="0" y="0"/>
            <a:ext cx="12192000" cy="531877"/>
          </a:xfrm>
          <a:prstGeom prst="rect">
            <a:avLst/>
          </a:prstGeom>
          <a:noFill/>
        </p:spPr>
        <p:txBody>
          <a:bodyPr wrap="square">
            <a:spAutoFit/>
          </a:bodyPr>
          <a:lstStyle/>
          <a:p>
            <a:pPr marL="1588" indent="-1588" algn="ctr">
              <a:lnSpc>
                <a:spcPct val="107000"/>
              </a:lnSpc>
              <a:spcAft>
                <a:spcPts val="800"/>
              </a:spcAft>
            </a:pPr>
            <a:r>
              <a:rPr lang="fr-FR" sz="2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5 </a:t>
            </a:r>
            <a:r>
              <a:rPr lang="fr-FR" sz="2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Identification d’un corps par des grandeurs physiques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2">
            <a:extLst>
              <a:ext uri="{FF2B5EF4-FFF2-40B4-BE49-F238E27FC236}">
                <a16:creationId xmlns:a16="http://schemas.microsoft.com/office/drawing/2014/main" id="{82305660-2D96-1587-2F06-20DE40D1BC6A}"/>
              </a:ext>
            </a:extLst>
          </p:cNvPr>
          <p:cNvSpPr>
            <a:spLocks noChangeArrowheads="1"/>
          </p:cNvSpPr>
          <p:nvPr/>
        </p:nvSpPr>
        <p:spPr bwMode="auto">
          <a:xfrm>
            <a:off x="0" y="484557"/>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Les temp</a:t>
            </a:r>
            <a:r>
              <a:rPr kumimoji="0" lang="fr-FR" altLang="fr-FR"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8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ratures de changement d'</a:t>
            </a:r>
            <a:r>
              <a:rPr kumimoji="0" lang="fr-FR" altLang="fr-FR"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8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tat</a:t>
            </a:r>
            <a:endParaRPr kumimoji="0" lang="fr-FR" altLang="fr-FR" sz="1400" b="0" i="0" u="none" strike="noStrike" cap="none" normalizeH="0" baseline="0" dirty="0">
              <a:ln>
                <a:noFill/>
              </a:ln>
              <a:solidFill>
                <a:schemeClr val="tx1"/>
              </a:solidFill>
              <a:effectLst/>
            </a:endParaRPr>
          </a:p>
        </p:txBody>
      </p:sp>
      <p:pic>
        <p:nvPicPr>
          <p:cNvPr id="6145" name="Image 18">
            <a:extLst>
              <a:ext uri="{FF2B5EF4-FFF2-40B4-BE49-F238E27FC236}">
                <a16:creationId xmlns:a16="http://schemas.microsoft.com/office/drawing/2014/main" id="{BA229965-9478-0A75-E690-AF2EB3479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550" y="1638628"/>
            <a:ext cx="5842682" cy="448961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0D43701C-450C-7772-EFB5-84414EFE02CA}"/>
              </a:ext>
            </a:extLst>
          </p:cNvPr>
          <p:cNvSpPr txBox="1"/>
          <p:nvPr/>
        </p:nvSpPr>
        <p:spPr>
          <a:xfrm>
            <a:off x="-1465" y="1427613"/>
            <a:ext cx="6097465" cy="502124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 des changements d'état de l'eau pure, on observe des paliers de température horizontaux.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Le changement d’état d’un corps pur s’effectue à température constante. Cette température nous permet d'identifier le corps pur.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le cas d'un mélange, comme l'eau salée par exemple, la température de changement d'état varie au cours du temps, et le palier de température est horizontal.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836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C5FDD6DB-80A6-F414-3960-93F81430513C}"/>
              </a:ext>
            </a:extLst>
          </p:cNvPr>
          <p:cNvSpPr txBox="1"/>
          <p:nvPr/>
        </p:nvSpPr>
        <p:spPr>
          <a:xfrm>
            <a:off x="-1464" y="0"/>
            <a:ext cx="12192000" cy="531877"/>
          </a:xfrm>
          <a:prstGeom prst="rect">
            <a:avLst/>
          </a:prstGeom>
          <a:noFill/>
        </p:spPr>
        <p:txBody>
          <a:bodyPr wrap="square">
            <a:spAutoFit/>
          </a:bodyPr>
          <a:lstStyle/>
          <a:p>
            <a:pPr algn="ctr">
              <a:lnSpc>
                <a:spcPct val="107000"/>
              </a:lnSpc>
              <a:spcAft>
                <a:spcPts val="800"/>
              </a:spcAft>
            </a:pPr>
            <a:r>
              <a:rPr lang="fr-FR" sz="2800" b="1" dirty="0">
                <a:effectLst/>
                <a:latin typeface="Comic Sans MS" panose="030F0702030302020204" pitchFamily="66" charset="0"/>
                <a:ea typeface="Calibri" panose="020F0502020204030204" pitchFamily="34" charset="0"/>
                <a:cs typeface="Arial" panose="020B0604020202020204" pitchFamily="34" charset="0"/>
              </a:rPr>
              <a:t>La densité ou la masse volumique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EB3F6E93-BCAE-EDAD-579B-CB68CC957184}"/>
              </a:ext>
            </a:extLst>
          </p:cNvPr>
          <p:cNvSpPr txBox="1"/>
          <p:nvPr/>
        </p:nvSpPr>
        <p:spPr>
          <a:xfrm>
            <a:off x="0" y="582117"/>
            <a:ext cx="12192000" cy="996107"/>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La masse volumique </a:t>
            </a:r>
            <a:r>
              <a:rPr lang="fr-FR" sz="3200" b="1" dirty="0">
                <a:solidFill>
                  <a:srgbClr val="0070C0"/>
                </a:solidFill>
                <a:effectLst/>
                <a:latin typeface="Symbol" panose="05050102010706020507" pitchFamily="18" charset="2"/>
                <a:ea typeface="Times New Roman" panose="02020603050405020304" pitchFamily="18" charset="0"/>
                <a:cs typeface="Times New Roman" panose="02020603050405020304" pitchFamily="18" charset="0"/>
              </a:rPr>
              <a:t>r</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d’un corps pur correspond au rapport de sa masse par le volume qu’il occupe.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EBB48C09-6EBC-5F63-A0DC-82CC761C45A5}"/>
              </a:ext>
            </a:extLst>
          </p:cNvPr>
          <p:cNvSpPr txBox="1"/>
          <p:nvPr/>
        </p:nvSpPr>
        <p:spPr>
          <a:xfrm>
            <a:off x="3417276" y="1532485"/>
            <a:ext cx="8774724" cy="1782219"/>
          </a:xfrm>
          <a:prstGeom prst="rect">
            <a:avLst/>
          </a:prstGeom>
          <a:noFill/>
        </p:spPr>
        <p:txBody>
          <a:bodyPr wrap="square">
            <a:spAutoFit/>
          </a:bodyPr>
          <a:lstStyle/>
          <a:p>
            <a:pPr algn="just">
              <a:lnSpc>
                <a:spcPct val="107000"/>
              </a:lnSpc>
              <a:spcAft>
                <a:spcPts val="800"/>
              </a:spcAft>
            </a:pPr>
            <a:r>
              <a:rPr lang="fr-FR" sz="3600" b="1" dirty="0">
                <a:solidFill>
                  <a:srgbClr val="0070C0"/>
                </a:solidFill>
                <a:effectLst/>
                <a:latin typeface="Symbol" panose="05050102010706020507" pitchFamily="18" charset="2"/>
                <a:ea typeface="Times New Roman" panose="02020603050405020304" pitchFamily="18" charset="0"/>
                <a:cs typeface="Times New Roman" panose="02020603050405020304" pitchFamily="18" charset="0"/>
              </a:rPr>
              <a:t>r</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Masse volumique du corps pur (g/</a:t>
            </a: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mL</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ou g/cm</a:t>
            </a:r>
            <a:r>
              <a:rPr lang="fr-FR" sz="2800" b="1" baseline="30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 Masse du corps pur (g)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V: Volume occupée par le corps pur (</a:t>
            </a: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mL</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ou cm</a:t>
            </a:r>
            <a:r>
              <a:rPr lang="fr-FR" sz="2800" b="1" baseline="30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800" dirty="0"/>
          </a:p>
        </p:txBody>
      </p:sp>
      <p:sp>
        <p:nvSpPr>
          <p:cNvPr id="10" name="ZoneTexte 9">
            <a:extLst>
              <a:ext uri="{FF2B5EF4-FFF2-40B4-BE49-F238E27FC236}">
                <a16:creationId xmlns:a16="http://schemas.microsoft.com/office/drawing/2014/main" id="{8385CE4C-0D1A-1844-C5F2-B58AA711124D}"/>
              </a:ext>
            </a:extLst>
          </p:cNvPr>
          <p:cNvSpPr txBox="1"/>
          <p:nvPr/>
        </p:nvSpPr>
        <p:spPr>
          <a:xfrm>
            <a:off x="-1464" y="3444805"/>
            <a:ext cx="12192000" cy="1102802"/>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La densité d d'un corps pur correspond au quotient entre sa masse volumique </a:t>
            </a:r>
            <a:r>
              <a:rPr lang="fr-FR" sz="3200" b="1" dirty="0">
                <a:solidFill>
                  <a:srgbClr val="0070C0"/>
                </a:solidFill>
                <a:effectLst/>
                <a:latin typeface="Symbol" panose="05050102010706020507" pitchFamily="18" charset="2"/>
                <a:ea typeface="Times New Roman" panose="02020603050405020304" pitchFamily="18" charset="0"/>
                <a:cs typeface="Times New Roman" panose="02020603050405020304" pitchFamily="18" charset="0"/>
              </a:rPr>
              <a:t>r</a:t>
            </a: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et la masse volumique </a:t>
            </a:r>
            <a:r>
              <a:rPr lang="fr-FR" sz="3200" b="1" dirty="0" err="1">
                <a:solidFill>
                  <a:srgbClr val="0070C0"/>
                </a:solidFill>
                <a:effectLst/>
                <a:latin typeface="Symbol" panose="05050102010706020507" pitchFamily="18" charset="2"/>
                <a:ea typeface="Times New Roman" panose="02020603050405020304" pitchFamily="18" charset="0"/>
                <a:cs typeface="Times New Roman" panose="02020603050405020304" pitchFamily="18" charset="0"/>
              </a:rPr>
              <a:t>r</a:t>
            </a:r>
            <a:r>
              <a:rPr lang="fr-FR" sz="24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eau</a:t>
            </a: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de l'eau: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3C33D6BF-8673-5858-659D-F52E7C7C195C}"/>
              </a:ext>
            </a:extLst>
          </p:cNvPr>
          <p:cNvSpPr txBox="1"/>
          <p:nvPr/>
        </p:nvSpPr>
        <p:spPr>
          <a:xfrm>
            <a:off x="3397495" y="4677708"/>
            <a:ext cx="8794505" cy="1905330"/>
          </a:xfrm>
          <a:prstGeom prst="rect">
            <a:avLst/>
          </a:prstGeom>
          <a:noFill/>
        </p:spPr>
        <p:txBody>
          <a:bodyPr wrap="square">
            <a:spAutoFit/>
          </a:bodyPr>
          <a:lstStyle/>
          <a:p>
            <a:pPr algn="just">
              <a:lnSpc>
                <a:spcPct val="107000"/>
              </a:lnSpc>
              <a:spcAft>
                <a:spcPts val="800"/>
              </a:spcAft>
            </a:pPr>
            <a:r>
              <a:rPr lang="fr-FR" sz="2800" b="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d: densité du corps pur (sans unité)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b="1">
                <a:solidFill>
                  <a:srgbClr val="0070C0"/>
                </a:solidFill>
                <a:effectLst/>
                <a:latin typeface="Symbol" panose="05050102010706020507" pitchFamily="18" charset="2"/>
                <a:ea typeface="Times New Roman" panose="02020603050405020304" pitchFamily="18" charset="0"/>
                <a:cs typeface="Times New Roman" panose="02020603050405020304" pitchFamily="18" charset="0"/>
              </a:rPr>
              <a:t>r</a:t>
            </a:r>
            <a:r>
              <a:rPr lang="fr-FR" sz="2800" b="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Masse volumique du corps pur (g/mL ou g/cm</a:t>
            </a:r>
            <a:r>
              <a:rPr lang="fr-FR" sz="2800" b="1" baseline="3000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800" b="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r>
              <a:rPr lang="fr-FR" sz="3600" b="1">
                <a:solidFill>
                  <a:srgbClr val="0070C0"/>
                </a:solidFill>
                <a:effectLst/>
                <a:latin typeface="Symbol" panose="05050102010706020507" pitchFamily="18" charset="2"/>
                <a:ea typeface="Times New Roman" panose="02020603050405020304" pitchFamily="18" charset="0"/>
                <a:cs typeface="Times New Roman" panose="02020603050405020304" pitchFamily="18" charset="0"/>
              </a:rPr>
              <a:t>r</a:t>
            </a:r>
            <a:r>
              <a:rPr lang="fr-FR" sz="3600" b="1" baseline="-2500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eau</a:t>
            </a:r>
            <a:r>
              <a:rPr lang="fr-FR" sz="2800" b="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Masse volumique dde l'eau (g/mL ou g/cm</a:t>
            </a:r>
            <a:r>
              <a:rPr lang="fr-FR" sz="2800" b="1" baseline="3000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800" b="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800" dirty="0"/>
          </a:p>
        </p:txBody>
      </p:sp>
      <p:pic>
        <p:nvPicPr>
          <p:cNvPr id="16" name="Image 15">
            <a:extLst>
              <a:ext uri="{FF2B5EF4-FFF2-40B4-BE49-F238E27FC236}">
                <a16:creationId xmlns:a16="http://schemas.microsoft.com/office/drawing/2014/main" id="{4E98B443-8080-FBFE-4739-4A55B2FF0F34}"/>
              </a:ext>
            </a:extLst>
          </p:cNvPr>
          <p:cNvPicPr>
            <a:picLocks noChangeAspect="1"/>
          </p:cNvPicPr>
          <p:nvPr/>
        </p:nvPicPr>
        <p:blipFill rotWithShape="1">
          <a:blip r:embed="rId3"/>
          <a:srcRect l="43737" r="43031"/>
          <a:stretch/>
        </p:blipFill>
        <p:spPr>
          <a:xfrm>
            <a:off x="1198684" y="1984130"/>
            <a:ext cx="1970698" cy="1318528"/>
          </a:xfrm>
          <a:prstGeom prst="rect">
            <a:avLst/>
          </a:prstGeom>
        </p:spPr>
      </p:pic>
      <p:pic>
        <p:nvPicPr>
          <p:cNvPr id="20" name="Image 19">
            <a:extLst>
              <a:ext uri="{FF2B5EF4-FFF2-40B4-BE49-F238E27FC236}">
                <a16:creationId xmlns:a16="http://schemas.microsoft.com/office/drawing/2014/main" id="{5FA8A4AE-095A-568C-9121-6980093760AD}"/>
              </a:ext>
            </a:extLst>
          </p:cNvPr>
          <p:cNvPicPr>
            <a:picLocks noChangeAspect="1"/>
          </p:cNvPicPr>
          <p:nvPr/>
        </p:nvPicPr>
        <p:blipFill rotWithShape="1">
          <a:blip r:embed="rId4"/>
          <a:srcRect l="42947" r="42630"/>
          <a:stretch/>
        </p:blipFill>
        <p:spPr>
          <a:xfrm>
            <a:off x="772717" y="5101762"/>
            <a:ext cx="2396665" cy="1551163"/>
          </a:xfrm>
          <a:prstGeom prst="rect">
            <a:avLst/>
          </a:prstGeom>
        </p:spPr>
      </p:pic>
      <p:sp>
        <p:nvSpPr>
          <p:cNvPr id="21" name="Accolade ouvrante 20">
            <a:extLst>
              <a:ext uri="{FF2B5EF4-FFF2-40B4-BE49-F238E27FC236}">
                <a16:creationId xmlns:a16="http://schemas.microsoft.com/office/drawing/2014/main" id="{175199F8-D881-3D7D-8439-03C1FD37CDCD}"/>
              </a:ext>
            </a:extLst>
          </p:cNvPr>
          <p:cNvSpPr/>
          <p:nvPr/>
        </p:nvSpPr>
        <p:spPr>
          <a:xfrm>
            <a:off x="3169383" y="1811421"/>
            <a:ext cx="228582" cy="137600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0070C0"/>
              </a:solidFill>
            </a:endParaRPr>
          </a:p>
        </p:txBody>
      </p:sp>
      <p:sp>
        <p:nvSpPr>
          <p:cNvPr id="22" name="Accolade ouvrante 21">
            <a:extLst>
              <a:ext uri="{FF2B5EF4-FFF2-40B4-BE49-F238E27FC236}">
                <a16:creationId xmlns:a16="http://schemas.microsoft.com/office/drawing/2014/main" id="{1800B22B-EFF2-4FC3-5E83-999310E85710}"/>
              </a:ext>
            </a:extLst>
          </p:cNvPr>
          <p:cNvSpPr/>
          <p:nvPr/>
        </p:nvSpPr>
        <p:spPr>
          <a:xfrm>
            <a:off x="3169383" y="4877568"/>
            <a:ext cx="228582" cy="161530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28398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EE3431A9-E645-7361-B177-63D2F2E7FD35}"/>
              </a:ext>
            </a:extLst>
          </p:cNvPr>
          <p:cNvSpPr txBox="1"/>
          <p:nvPr/>
        </p:nvSpPr>
        <p:spPr>
          <a:xfrm>
            <a:off x="-7325" y="1079650"/>
            <a:ext cx="12192000" cy="1654684"/>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Tout composé soluble ne peut se dissoudre dans l'eau qu'en quantité limitée. Lorsque cette limite est atteinte, on dit que la solution est saturée. Si une quantité supplémentaire de soluté est ajoutée à une solution déjà saturée, elle ne peut se dissoudre.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EBA2EAD0-1E26-4E9C-1B82-A265502CFE44}"/>
              </a:ext>
            </a:extLst>
          </p:cNvPr>
          <p:cNvSpPr txBox="1"/>
          <p:nvPr/>
        </p:nvSpPr>
        <p:spPr>
          <a:xfrm>
            <a:off x="-7324" y="192533"/>
            <a:ext cx="12192000" cy="531877"/>
          </a:xfrm>
          <a:prstGeom prst="rect">
            <a:avLst/>
          </a:prstGeom>
          <a:noFill/>
        </p:spPr>
        <p:txBody>
          <a:bodyPr wrap="square">
            <a:spAutoFit/>
          </a:bodyPr>
          <a:lstStyle/>
          <a:p>
            <a:pPr algn="ctr">
              <a:lnSpc>
                <a:spcPct val="107000"/>
              </a:lnSpc>
              <a:spcAft>
                <a:spcPts val="800"/>
              </a:spcAft>
            </a:pPr>
            <a:r>
              <a:rPr lang="fr-FR" sz="2800" b="1" dirty="0">
                <a:effectLst/>
                <a:latin typeface="Comic Sans MS" panose="030F0702030302020204" pitchFamily="66" charset="0"/>
                <a:ea typeface="Calibri" panose="020F0502020204030204" pitchFamily="34" charset="0"/>
                <a:cs typeface="Arial" panose="020B0604020202020204" pitchFamily="34" charset="0"/>
              </a:rPr>
              <a:t>La solubilité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C93E55EF-06AC-A1FB-9BAE-1E22E529837D}"/>
              </a:ext>
            </a:extLst>
          </p:cNvPr>
          <p:cNvSpPr txBox="1"/>
          <p:nvPr/>
        </p:nvSpPr>
        <p:spPr>
          <a:xfrm>
            <a:off x="-86454" y="3600332"/>
            <a:ext cx="12192000" cy="531877"/>
          </a:xfrm>
          <a:prstGeom prst="rect">
            <a:avLst/>
          </a:prstGeom>
          <a:noFill/>
        </p:spPr>
        <p:txBody>
          <a:bodyPr wrap="square">
            <a:spAutoFit/>
          </a:bodyPr>
          <a:lstStyle/>
          <a:p>
            <a:pPr algn="ctr">
              <a:lnSpc>
                <a:spcPct val="107000"/>
              </a:lnSpc>
              <a:spcAft>
                <a:spcPts val="800"/>
              </a:spcAft>
            </a:pPr>
            <a:r>
              <a:rPr lang="fr-FR" sz="2800" b="1" dirty="0">
                <a:effectLst/>
                <a:latin typeface="Comic Sans MS" panose="030F0702030302020204" pitchFamily="66" charset="0"/>
                <a:ea typeface="Calibri" panose="020F0502020204030204" pitchFamily="34" charset="0"/>
                <a:cs typeface="Arial" panose="020B0604020202020204" pitchFamily="34" charset="0"/>
              </a:rPr>
              <a:t>L'indice de réfraction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757C9E90-3B67-D92A-9715-932D1A997789}"/>
              </a:ext>
            </a:extLst>
          </p:cNvPr>
          <p:cNvSpPr txBox="1"/>
          <p:nvPr/>
        </p:nvSpPr>
        <p:spPr>
          <a:xfrm>
            <a:off x="-7324" y="4478906"/>
            <a:ext cx="12191999" cy="1654684"/>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L'indice de réfraction (noté n) est une </a:t>
            </a:r>
            <a:r>
              <a:rPr lang="fr-FR" sz="24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grandeur sans dimension </a:t>
            </a: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caractéristique d'un milieu, décrivant le comportement de la lumière dans celui-ci. Il dépend de la longueur d'onde de mesure mais aussi des caractéristiques de l'environnement (notamment pression et température).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645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51B64D24-6965-7C6C-A7B0-1930CE4EC44A}"/>
              </a:ext>
            </a:extLst>
          </p:cNvPr>
          <p:cNvSpPr txBox="1"/>
          <p:nvPr/>
        </p:nvSpPr>
        <p:spPr>
          <a:xfrm>
            <a:off x="-1464" y="0"/>
            <a:ext cx="12192000" cy="531877"/>
          </a:xfrm>
          <a:prstGeom prst="rect">
            <a:avLst/>
          </a:prstGeom>
          <a:noFill/>
        </p:spPr>
        <p:txBody>
          <a:bodyPr wrap="square">
            <a:spAutoFit/>
          </a:bodyPr>
          <a:lstStyle/>
          <a:p>
            <a:pPr algn="ctr">
              <a:lnSpc>
                <a:spcPct val="107000"/>
              </a:lnSpc>
              <a:spcAft>
                <a:spcPts val="800"/>
              </a:spcAft>
            </a:pPr>
            <a:r>
              <a:rPr lang="fr-FR" sz="2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6 </a:t>
            </a:r>
            <a:r>
              <a:rPr lang="fr-FR" sz="2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Identification par des tests chimiques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AFA11AC7-0164-E87A-2CB0-809F87F69A18}"/>
              </a:ext>
            </a:extLst>
          </p:cNvPr>
          <p:cNvSpPr txBox="1"/>
          <p:nvPr/>
        </p:nvSpPr>
        <p:spPr>
          <a:xfrm>
            <a:off x="0" y="694568"/>
            <a:ext cx="12190536" cy="523220"/>
          </a:xfrm>
          <a:prstGeom prst="rect">
            <a:avLst/>
          </a:prstGeom>
          <a:noFill/>
        </p:spPr>
        <p:txBody>
          <a:bodyPr wrap="square">
            <a:spAutoFit/>
          </a:bodyPr>
          <a:lstStyle/>
          <a:p>
            <a:pPr algn="ctr"/>
            <a:r>
              <a:rPr lang="fr-FR" sz="2800" b="1" dirty="0">
                <a:effectLst/>
                <a:latin typeface="Comic Sans MS" panose="030F0702030302020204" pitchFamily="66" charset="0"/>
                <a:ea typeface="Calibri" panose="020F0502020204030204" pitchFamily="34" charset="0"/>
                <a:cs typeface="Arial" panose="020B0604020202020204" pitchFamily="34" charset="0"/>
              </a:rPr>
              <a:t>Le test de l’eau:</a:t>
            </a:r>
            <a:r>
              <a:rPr lang="fr-FR" sz="2800" dirty="0">
                <a:effectLst/>
                <a:latin typeface="Comic Sans MS" panose="030F0702030302020204" pitchFamily="66" charset="0"/>
                <a:ea typeface="Calibri" panose="020F0502020204030204" pitchFamily="34" charset="0"/>
                <a:cs typeface="Arial" panose="020B0604020202020204" pitchFamily="34" charset="0"/>
              </a:rPr>
              <a:t> </a:t>
            </a:r>
            <a:endParaRPr lang="fr-FR" sz="2800" dirty="0"/>
          </a:p>
        </p:txBody>
      </p:sp>
      <p:pic>
        <p:nvPicPr>
          <p:cNvPr id="7170" name="Image 28">
            <a:extLst>
              <a:ext uri="{FF2B5EF4-FFF2-40B4-BE49-F238E27FC236}">
                <a16:creationId xmlns:a16="http://schemas.microsoft.com/office/drawing/2014/main" id="{0478A461-53CF-D33B-0982-540D11B06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56" y="2631938"/>
            <a:ext cx="4595565" cy="3056683"/>
          </a:xfrm>
          <a:prstGeom prst="rect">
            <a:avLst/>
          </a:prstGeom>
          <a:noFill/>
          <a:extLst>
            <a:ext uri="{909E8E84-426E-40DD-AFC4-6F175D3DCCD1}">
              <a14:hiddenFill xmlns:a14="http://schemas.microsoft.com/office/drawing/2010/main">
                <a:solidFill>
                  <a:srgbClr val="FFFFFF"/>
                </a:solidFill>
              </a14:hiddenFill>
            </a:ext>
          </a:extLst>
        </p:spPr>
      </p:pic>
      <p:pic>
        <p:nvPicPr>
          <p:cNvPr id="7169" name="Image 35">
            <a:extLst>
              <a:ext uri="{FF2B5EF4-FFF2-40B4-BE49-F238E27FC236}">
                <a16:creationId xmlns:a16="http://schemas.microsoft.com/office/drawing/2014/main" id="{54EE616F-CAE4-F530-07BB-EDA1D8B10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8999" y="2631939"/>
            <a:ext cx="4089345" cy="30566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1D74EC29-748F-414F-665A-3126357B33A0}"/>
              </a:ext>
            </a:extLst>
          </p:cNvPr>
          <p:cNvSpPr>
            <a:spLocks noChangeArrowheads="1"/>
          </p:cNvSpPr>
          <p:nvPr/>
        </p:nvSpPr>
        <p:spPr bwMode="auto">
          <a:xfrm>
            <a:off x="-1464" y="1489377"/>
            <a:ext cx="121905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2400" dirty="0">
                <a:latin typeface="Comic Sans MS" panose="030F0702030302020204" pitchFamily="66" charset="0"/>
                <a:ea typeface="Calibri" panose="020F0502020204030204" pitchFamily="34" charset="0"/>
                <a:cs typeface="Arial" panose="020B0604020202020204" pitchFamily="34" charset="0"/>
              </a:rPr>
              <a:t>I</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l se fait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l</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aide de sulfate de cuivre anhydre, initialement blanc, qui prend une couleur bleue au contact d</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eau.</a:t>
            </a:r>
            <a:endParaRPr kumimoji="0" lang="fr-FR" altLang="fr-FR"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156876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Les elements chimiques"/>
  <p:tag name="ISPRING_FIRST_PUBLI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923</TotalTime>
  <Words>937</Words>
  <Application>Microsoft Office PowerPoint</Application>
  <PresentationFormat>Grand écran</PresentationFormat>
  <Paragraphs>104</Paragraphs>
  <Slides>16</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Comic Sans MS</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Prof-TC</dc:title>
  <dc:creator>Thierry Chauvet</dc:creator>
  <cp:lastModifiedBy>Thierry Chauvet</cp:lastModifiedBy>
  <cp:revision>19</cp:revision>
  <dcterms:created xsi:type="dcterms:W3CDTF">2023-08-16T14:05:36Z</dcterms:created>
  <dcterms:modified xsi:type="dcterms:W3CDTF">2024-01-25T18:45:07Z</dcterms:modified>
</cp:coreProperties>
</file>